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2" r:id="rId3"/>
    <p:sldId id="263" r:id="rId4"/>
    <p:sldId id="265" r:id="rId5"/>
    <p:sldId id="264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6D7057-FAB3-4053-A7EA-792E8A0C4D82}" v="1" dt="2023-04-20T08:19:46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DBE1E-4B1A-4D35-A707-D9D3D7EF55A7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D16B2-7D4B-4D8E-96C9-1CE92B8C1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7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13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9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00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50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946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7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49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9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55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2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6AC4A09-84CD-442C-A25F-A2DD0388D8CF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FB54B71-B4C8-4CAF-84FD-2D3D69C8A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02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4" name="Rectangle 2063">
            <a:extLst>
              <a:ext uri="{FF2B5EF4-FFF2-40B4-BE49-F238E27FC236}">
                <a16:creationId xmlns:a16="http://schemas.microsoft.com/office/drawing/2014/main" id="{C2AD7556-C90D-4946-8E4E-1E79D5B3D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Rectangle 2065">
            <a:extLst>
              <a:ext uri="{FF2B5EF4-FFF2-40B4-BE49-F238E27FC236}">
                <a16:creationId xmlns:a16="http://schemas.microsoft.com/office/drawing/2014/main" id="{DBB0CC56-54B2-4AE0-87C5-296E78A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5"/>
            <a:ext cx="12192000" cy="26151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4DD0E5-074D-4B68-8D56-9DA9F2960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418891"/>
            <a:ext cx="8991600" cy="1645920"/>
          </a:xfrm>
        </p:spPr>
        <p:txBody>
          <a:bodyPr>
            <a:normAutofit/>
          </a:bodyPr>
          <a:lstStyle/>
          <a:p>
            <a:r>
              <a:rPr lang="en-GB"/>
              <a:t>The Innovator Founder Visa Route</a:t>
            </a:r>
          </a:p>
        </p:txBody>
      </p:sp>
      <p:pic>
        <p:nvPicPr>
          <p:cNvPr id="2052" name="Picture 4" descr="Download Home Office (Home Department) Logo in SVG Vector or PNG File  Format - Logo.wine">
            <a:extLst>
              <a:ext uri="{FF2B5EF4-FFF2-40B4-BE49-F238E27FC236}">
                <a16:creationId xmlns:a16="http://schemas.microsoft.com/office/drawing/2014/main" id="{11558F52-DB93-43E4-BA37-36D75ACF71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0" t="21645" r="6984" b="21826"/>
          <a:stretch/>
        </p:blipFill>
        <p:spPr bwMode="auto">
          <a:xfrm>
            <a:off x="3622236" y="877231"/>
            <a:ext cx="4947528" cy="228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160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7140F-B3B6-44A1-B13F-0551195D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Changes made on 13 April 2023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77A4F-4257-44B3-954D-B48889328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95679"/>
            <a:ext cx="5408696" cy="5400039"/>
          </a:xfrm>
        </p:spPr>
        <p:txBody>
          <a:bodyPr anchor="ctr">
            <a:norm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We have simplified the Endorsing Body system. The new Innovator Founder programme now has 3 endorsing bodies, alongside provisions for the government’s Global Entrepreneurs Programme (GEP)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r>
              <a:rPr lang="en-GB" sz="1400" dirty="0">
                <a:solidFill>
                  <a:schemeClr val="bg1"/>
                </a:solidFill>
              </a:rPr>
              <a:t>Past Endorsing Bodies have now become Legacy Endorsing Bodies, able to continue supporting existing endorsees, but not any new applicants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r>
              <a:rPr lang="en-GB" sz="1400" dirty="0">
                <a:solidFill>
                  <a:schemeClr val="bg1"/>
                </a:solidFill>
              </a:rPr>
              <a:t>HEIs can no longer endorse for Start up and the start up route is being wound up as its functions are merged into the Innovator Founder visa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r>
              <a:rPr lang="en-GB" sz="1400" dirty="0">
                <a:solidFill>
                  <a:schemeClr val="bg1"/>
                </a:solidFill>
              </a:rPr>
              <a:t>All applications that would have been made under the Innovator route will now be made under the Innovator Founder programme.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r>
              <a:rPr lang="en-GB" sz="1400" dirty="0">
                <a:solidFill>
                  <a:schemeClr val="bg1"/>
                </a:solidFill>
              </a:rPr>
              <a:t>Previously, Start-up visa applicants required at least £50,000 worth of funds. Now, Innovator Founder applicants must prove that they have funds that match their proposed business plans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3843C5E-76F2-41FA-BE1B-A595012B40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9212" y="5642096"/>
            <a:ext cx="2480869" cy="11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25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6BAB-1E4E-4F4B-AD47-4E36F851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The Innovator Founder Visa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CBBC-E4DD-44AE-9354-BE0EB351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4884" y="983314"/>
            <a:ext cx="5477291" cy="4194496"/>
          </a:xfrm>
        </p:spPr>
        <p:txBody>
          <a:bodyPr anchor="ctr">
            <a:noAutofit/>
          </a:bodyPr>
          <a:lstStyle/>
          <a:p>
            <a:pPr marL="0" indent="0">
              <a:buClr>
                <a:srgbClr val="9B57D3"/>
              </a:buClr>
              <a:buNone/>
              <a:defRPr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Clr>
                <a:srgbClr val="9B57D3"/>
              </a:buClr>
              <a:buNone/>
              <a:defRPr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Clr>
                <a:srgbClr val="9B57D3"/>
              </a:buClr>
              <a:buNone/>
              <a:defRPr/>
            </a:pPr>
            <a:r>
              <a:rPr lang="en-GB" dirty="0">
                <a:solidFill>
                  <a:schemeClr val="bg1"/>
                </a:solidFill>
              </a:rPr>
              <a:t>Successful Innovator Founder applicants:</a:t>
            </a:r>
          </a:p>
          <a:p>
            <a:r>
              <a:rPr lang="en-GB" dirty="0">
                <a:solidFill>
                  <a:schemeClr val="bg1"/>
                </a:solidFill>
              </a:rPr>
              <a:t>Are granted leave for 3 years at a time, and after 3 years, they can apply for a 3-year extension or apply to settle permanently in the UK</a:t>
            </a:r>
          </a:p>
          <a:p>
            <a:r>
              <a:rPr lang="en-GB" dirty="0">
                <a:solidFill>
                  <a:schemeClr val="bg1"/>
                </a:solidFill>
              </a:rPr>
              <a:t>Can work outside their own businesses as long as the work is skilled to RQF level 3 to support themselves as they get their business off the ground. </a:t>
            </a:r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F409F29D-834E-409A-99DF-09F3AC391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918" y="5587040"/>
            <a:ext cx="2480869" cy="11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294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EA60-B80A-06DE-31A4-8DBEA85A7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4960" y="306832"/>
            <a:ext cx="4815840" cy="5626608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Under the new system: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new Endorsing Bodies charge a £1000 initial assessment fee, followed by £500 checkpoint fees at the 12-month and 24-month marks. This means a total cost of endorsement services of £2000 for each full 3 year visa cycle.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Once an applicant is ready to apply to settle there is a £1000 charge for the settlement endorsement consideration.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There is no requirement to take out any other auxiliary services or join other programmes.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Legacy Endorsing Bodies: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Applicants endorsed by Legacy EBs remain on their current visa routes and do not pay any fees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57D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can apply for an Innovator Founder visa with the support of their Legacy Endorsing Body if that body has obtained Innovator endorsing body status before the 13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April 2023</a:t>
            </a:r>
          </a:p>
          <a:p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824F75D-1ADF-A0C0-1425-91A783D760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Endorsement Fees</a:t>
            </a:r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A818F48B-F56B-554E-50CB-D73CE836B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731" y="5709829"/>
            <a:ext cx="2480869" cy="11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6BAB-1E4E-4F4B-AD47-4E36F851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Legacy Endorsing Bodies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CBBC-E4DD-44AE-9354-BE0EB351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328504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</a:rPr>
              <a:t>Legacy Innovator Endorsing Bodies are able to endorse those they have previously endorsed before 13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April 2023 for:</a:t>
            </a:r>
          </a:p>
          <a:p>
            <a:pPr marL="0" indent="0">
              <a:buNone/>
            </a:pPr>
            <a:endParaRPr lang="en-GB" sz="500" b="1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Start up visa holders switching into the Innovator Founder route</a:t>
            </a:r>
          </a:p>
          <a:p>
            <a:r>
              <a:rPr lang="en-GB" dirty="0">
                <a:solidFill>
                  <a:schemeClr val="bg1"/>
                </a:solidFill>
              </a:rPr>
              <a:t>Visa extension applications in the Innovator visa route</a:t>
            </a:r>
          </a:p>
          <a:p>
            <a:r>
              <a:rPr lang="en-GB" dirty="0">
                <a:solidFill>
                  <a:schemeClr val="bg1"/>
                </a:solidFill>
              </a:rPr>
              <a:t>Settlement / Indefinite Leave to Remain</a:t>
            </a:r>
          </a:p>
          <a:p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30725C4-6F7D-4FFC-9EDB-456298A7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731" y="5709829"/>
            <a:ext cx="2480869" cy="11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40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5788A38-5F0C-4592-A0DC-5B634F432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813193-D35D-42A9-A6CA-6D04EFAA7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7537702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4BDD02-943E-4D1E-AD4E-8AB3002A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386744"/>
            <a:ext cx="5928358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/>
              <a:t>Questions</a:t>
            </a:r>
          </a:p>
        </p:txBody>
      </p:sp>
      <p:pic>
        <p:nvPicPr>
          <p:cNvPr id="6" name="Graphic 5" descr="Help">
            <a:extLst>
              <a:ext uri="{FF2B5EF4-FFF2-40B4-BE49-F238E27FC236}">
                <a16:creationId xmlns:a16="http://schemas.microsoft.com/office/drawing/2014/main" id="{8B7FBFC6-8991-DAED-1881-C478C7E7A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7782" y="1584578"/>
            <a:ext cx="3374138" cy="3374138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BA82DDE5-D565-4CE0-B6C0-FE5E59B22F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731" y="5709829"/>
            <a:ext cx="2480869" cy="114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3720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2469</TotalTime>
  <Words>395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Parcel</vt:lpstr>
      <vt:lpstr>The Innovator Founder Visa Route</vt:lpstr>
      <vt:lpstr>Changes made on 13 April 2023</vt:lpstr>
      <vt:lpstr>The Innovator Founder Visa</vt:lpstr>
      <vt:lpstr>Endorsement Fees</vt:lpstr>
      <vt:lpstr>Legacy Endorsing Bodies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Innovator Founder Visa Route</dc:title>
  <dc:creator>Malachi Willis</dc:creator>
  <cp:lastModifiedBy>Alison Price</cp:lastModifiedBy>
  <cp:revision>18</cp:revision>
  <dcterms:created xsi:type="dcterms:W3CDTF">2023-04-12T13:45:08Z</dcterms:created>
  <dcterms:modified xsi:type="dcterms:W3CDTF">2023-04-26T09:37:57Z</dcterms:modified>
</cp:coreProperties>
</file>