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1DB"/>
          </a:solidFill>
        </a:fill>
      </a:tcStyle>
    </a:wholeTbl>
    <a:band2H>
      <a:tcTxStyle/>
      <a:tcStyle>
        <a:tcBdr/>
        <a:fill>
          <a:solidFill>
            <a:srgbClr val="E7E9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0CF"/>
          </a:solidFill>
        </a:fill>
      </a:tcStyle>
    </a:wholeTbl>
    <a:band2H>
      <a:tcTxStyle/>
      <a:tcStyle>
        <a:tcBdr/>
        <a:fill>
          <a:solidFill>
            <a:srgbClr val="E8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DEC"/>
          </a:solidFill>
        </a:fill>
      </a:tcStyle>
    </a:wholeTbl>
    <a:band2H>
      <a:tcTxStyle/>
      <a:tcStyle>
        <a:tcBdr/>
        <a:fill>
          <a:solidFill>
            <a:srgbClr val="F6F6F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1" name="Shape 12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8" name="Shape 1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Chantelle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Shape 13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7" name="Shape 13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881302"/>
          </a:lstStyle>
          <a:p>
            <a:r>
              <a:t>Scott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707956"/>
            <a:ext cx="3383113" cy="164528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1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829023" y="4504942"/>
            <a:ext cx="2435377" cy="182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3" descr="Picture 3"/>
          <p:cNvPicPr>
            <a:picLocks noChangeAspect="1"/>
          </p:cNvPicPr>
          <p:nvPr/>
        </p:nvPicPr>
        <p:blipFill>
          <a:blip r:embed="rId3"/>
          <a:srcRect l="24718" b="6485"/>
          <a:stretch>
            <a:fillRect/>
          </a:stretch>
        </p:blipFill>
        <p:spPr>
          <a:xfrm>
            <a:off x="0" y="89207"/>
            <a:ext cx="9002022" cy="662622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9" name="Picture Placeholder 2"/>
          <p:cNvSpPr>
            <a:spLocks noGrp="1"/>
          </p:cNvSpPr>
          <p:nvPr>
            <p:ph type="pic" idx="21"/>
          </p:nvPr>
        </p:nvSpPr>
        <p:spPr>
          <a:xfrm>
            <a:off x="0" y="863721"/>
            <a:ext cx="6782766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64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160" name="Graphic 12" descr="Graphic 12"/>
            <p:cNvPicPr>
              <a:picLocks noChangeAspect="1"/>
            </p:cNvPicPr>
            <p:nvPr/>
          </p:nvPicPr>
          <p:blipFill>
            <a:blip r:embed="rId4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1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74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7100181" y="1161722"/>
            <a:ext cx="4055502" cy="4717969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7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-2453103" y="4716538"/>
            <a:ext cx="4932913" cy="35539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8" name="Picture Placeholder 6"/>
          <p:cNvSpPr>
            <a:spLocks noGrp="1"/>
          </p:cNvSpPr>
          <p:nvPr>
            <p:ph type="pic" sz="quarter" idx="23"/>
          </p:nvPr>
        </p:nvSpPr>
        <p:spPr>
          <a:xfrm rot="10800000" flipH="1">
            <a:off x="1100150" y="5819268"/>
            <a:ext cx="2812970" cy="1803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96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707956"/>
            <a:ext cx="3383113" cy="164528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09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29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293034" y="2612925"/>
            <a:ext cx="7146388" cy="2367038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40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293034" y="1955407"/>
            <a:ext cx="7146388" cy="394925"/>
          </a:xfrm>
          <a:prstGeom prst="rect">
            <a:avLst/>
          </a:prstGeom>
        </p:spPr>
        <p:txBody>
          <a:bodyPr/>
          <a:lstStyle>
            <a:lvl1pPr marL="9142" indent="-9142" algn="ctr" defTabSz="877822">
              <a:spcBef>
                <a:spcPts val="900"/>
              </a:spcBef>
              <a:defRPr sz="2600">
                <a:solidFill>
                  <a:srgbClr val="83BE5C"/>
                </a:solidFill>
              </a:defRPr>
            </a:lvl1pPr>
          </a:lstStyle>
          <a:p>
            <a:r>
              <a:t>Click to add content</a:t>
            </a:r>
          </a:p>
        </p:txBody>
      </p:sp>
      <p:sp>
        <p:nvSpPr>
          <p:cNvPr id="2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293034" y="2612925"/>
            <a:ext cx="7146388" cy="2367038"/>
          </a:xfrm>
          <a:prstGeom prst="rect">
            <a:avLst/>
          </a:prstGeom>
        </p:spPr>
        <p:txBody>
          <a:bodyPr/>
          <a:lstStyle>
            <a:lvl1pPr algn="ctr">
              <a:defRPr sz="2000" b="0"/>
            </a:lvl1pPr>
            <a:lvl2pPr marL="647700" indent="-190500" algn="ctr">
              <a:defRPr sz="2000" b="0"/>
            </a:lvl2pPr>
            <a:lvl3pPr marL="1143000" indent="-228600" algn="ctr">
              <a:defRPr sz="2000" b="0"/>
            </a:lvl3pPr>
            <a:lvl4pPr marL="1625600" indent="-254000" algn="ctr">
              <a:defRPr sz="2000" b="0"/>
            </a:lvl4pPr>
            <a:lvl5pPr marL="2082800" indent="-254000" algn="ctr">
              <a:defRPr sz="2000" b="0"/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293034" y="1955407"/>
            <a:ext cx="7146388" cy="394925"/>
          </a:xfrm>
          <a:prstGeom prst="rect">
            <a:avLst/>
          </a:prstGeom>
        </p:spPr>
        <p:txBody>
          <a:bodyPr/>
          <a:lstStyle>
            <a:lvl1pPr marL="9142" indent="-9142" algn="ctr" defTabSz="877822">
              <a:spcBef>
                <a:spcPts val="900"/>
              </a:spcBef>
              <a:defRPr sz="2600">
                <a:solidFill>
                  <a:srgbClr val="83BE5C"/>
                </a:solidFill>
              </a:defRPr>
            </a:lvl1pPr>
          </a:lstStyle>
          <a:p>
            <a:r>
              <a:t>Click to add content</a:t>
            </a:r>
          </a:p>
        </p:txBody>
      </p:sp>
      <p:sp>
        <p:nvSpPr>
          <p:cNvPr id="2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6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741641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6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125551"/>
            <a:ext cx="4741641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64" name="Graphic 8" descr="Graphic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51324" y="3838071"/>
            <a:ext cx="1798323" cy="134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Graphic 9" descr="Graphic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854" y="3690744"/>
            <a:ext cx="1313167" cy="98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Graphic 10" descr="Graphic 10"/>
          <p:cNvPicPr>
            <a:picLocks noChangeAspect="1"/>
          </p:cNvPicPr>
          <p:nvPr/>
        </p:nvPicPr>
        <p:blipFill>
          <a:blip r:embed="rId5"/>
          <a:srcRect t="22705"/>
          <a:stretch>
            <a:fillRect/>
          </a:stretch>
        </p:blipFill>
        <p:spPr>
          <a:xfrm rot="10800000">
            <a:off x="4762463" y="4032488"/>
            <a:ext cx="4874002" cy="282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Graphic 17" descr="Graphic 17"/>
          <p:cNvPicPr>
            <a:picLocks noChangeAspect="1"/>
          </p:cNvPicPr>
          <p:nvPr/>
        </p:nvPicPr>
        <p:blipFill>
          <a:blip r:embed="rId6"/>
          <a:srcRect b="33987"/>
          <a:stretch>
            <a:fillRect/>
          </a:stretch>
        </p:blipFill>
        <p:spPr>
          <a:xfrm>
            <a:off x="2792621" y="5323914"/>
            <a:ext cx="3098626" cy="1534087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741641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125551"/>
            <a:ext cx="4741641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6" name="Graphic 8" descr="Graphic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51324" y="3838071"/>
            <a:ext cx="1798323" cy="134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Graphic 9" descr="Graphic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854" y="3690744"/>
            <a:ext cx="1313167" cy="98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Graphic 10" descr="Graphic 10"/>
          <p:cNvPicPr>
            <a:picLocks noChangeAspect="1"/>
          </p:cNvPicPr>
          <p:nvPr/>
        </p:nvPicPr>
        <p:blipFill>
          <a:blip r:embed="rId5"/>
          <a:srcRect t="22705"/>
          <a:stretch>
            <a:fillRect/>
          </a:stretch>
        </p:blipFill>
        <p:spPr>
          <a:xfrm rot="10800000">
            <a:off x="4762463" y="4032488"/>
            <a:ext cx="4874002" cy="282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raphic 17" descr="Graphic 17"/>
          <p:cNvPicPr>
            <a:picLocks noChangeAspect="1"/>
          </p:cNvPicPr>
          <p:nvPr/>
        </p:nvPicPr>
        <p:blipFill>
          <a:blip r:embed="rId6"/>
          <a:srcRect b="33987"/>
          <a:stretch>
            <a:fillRect/>
          </a:stretch>
        </p:blipFill>
        <p:spPr>
          <a:xfrm>
            <a:off x="2792621" y="5323914"/>
            <a:ext cx="3098626" cy="1534087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7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572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282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278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0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1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3404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8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97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293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5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6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7" name="Text Placeholder 2"/>
          <p:cNvSpPr>
            <a:spLocks noGrp="1"/>
          </p:cNvSpPr>
          <p:nvPr>
            <p:ph type="body" sz="half" idx="21"/>
          </p:nvPr>
        </p:nvSpPr>
        <p:spPr>
          <a:xfrm>
            <a:off x="1057274" y="2199956"/>
            <a:ext cx="10098407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312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308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24" name="Group 1"/>
          <p:cNvGrpSpPr/>
          <p:nvPr/>
        </p:nvGrpSpPr>
        <p:grpSpPr>
          <a:xfrm>
            <a:off x="0" y="5266452"/>
            <a:ext cx="2643668" cy="1603126"/>
            <a:chOff x="0" y="0"/>
            <a:chExt cx="2643666" cy="1603125"/>
          </a:xfrm>
        </p:grpSpPr>
        <p:pic>
          <p:nvPicPr>
            <p:cNvPr id="322" name="Graphic 13" descr="Graphic 13"/>
            <p:cNvPicPr>
              <a:picLocks noChangeAspect="1"/>
            </p:cNvPicPr>
            <p:nvPr/>
          </p:nvPicPr>
          <p:blipFill>
            <a:blip r:embed="rId3"/>
            <a:srcRect r="41557" b="27048"/>
            <a:stretch>
              <a:fillRect/>
            </a:stretch>
          </p:blipFill>
          <p:spPr>
            <a:xfrm flipH="1">
              <a:off x="-1" y="-1"/>
              <a:ext cx="1720332" cy="1603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 flipH="1">
              <a:off x="642004" y="785459"/>
              <a:ext cx="200166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Picture Placeholder 6"/>
          <p:cNvSpPr>
            <a:spLocks noGrp="1"/>
          </p:cNvSpPr>
          <p:nvPr>
            <p:ph type="pic" idx="21"/>
          </p:nvPr>
        </p:nvSpPr>
        <p:spPr>
          <a:xfrm>
            <a:off x="5694288" y="1403764"/>
            <a:ext cx="6831851" cy="49219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34" name="Graphic 16" descr="Graphic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Graphic 17" descr="Graphic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01" y="5909440"/>
            <a:ext cx="894434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055499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7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1925990"/>
            <a:ext cx="4055499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38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9081345" y="3883214"/>
            <a:ext cx="5624911" cy="4052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9" name="Picture Placeholder 6"/>
          <p:cNvSpPr>
            <a:spLocks noGrp="1"/>
          </p:cNvSpPr>
          <p:nvPr>
            <p:ph type="pic" sz="quarter" idx="24"/>
          </p:nvPr>
        </p:nvSpPr>
        <p:spPr>
          <a:xfrm rot="10800000">
            <a:off x="7157218" y="5454232"/>
            <a:ext cx="3422044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957730" y="2477728"/>
            <a:ext cx="4831057" cy="34805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349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057275" y="1036628"/>
            <a:ext cx="4055499" cy="107730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647700" indent="-190500">
              <a:defRPr sz="2000" b="0"/>
            </a:lvl2pPr>
            <a:lvl3pPr marL="1143000" indent="-228600">
              <a:defRPr sz="2000" b="0"/>
            </a:lvl3pPr>
            <a:lvl4pPr marL="1625600" indent="-254000">
              <a:defRPr sz="2000" b="0"/>
            </a:lvl4pPr>
            <a:lvl5pPr marL="2082800" indent="-254000">
              <a:defRPr sz="2000" b="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2" name="Text Placeholder 3"/>
          <p:cNvSpPr>
            <a:spLocks noGrp="1"/>
          </p:cNvSpPr>
          <p:nvPr>
            <p:ph type="body" sz="half" idx="22"/>
          </p:nvPr>
        </p:nvSpPr>
        <p:spPr>
          <a:xfrm>
            <a:off x="6096001" y="1046458"/>
            <a:ext cx="5059682" cy="493145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53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-2537969" y="4194840"/>
            <a:ext cx="5624911" cy="40524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4" name="Picture Placeholder 6"/>
          <p:cNvSpPr>
            <a:spLocks noGrp="1"/>
          </p:cNvSpPr>
          <p:nvPr>
            <p:ph type="pic" sz="quarter" idx="24"/>
          </p:nvPr>
        </p:nvSpPr>
        <p:spPr>
          <a:xfrm rot="10800000" flipH="1">
            <a:off x="1412709" y="5573886"/>
            <a:ext cx="3546086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783649"/>
            <a:ext cx="10098407" cy="791845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 marL="704850" indent="-247650">
              <a:defRPr sz="2600" b="0"/>
            </a:lvl2pPr>
            <a:lvl3pPr marL="1211580" indent="-297180">
              <a:defRPr sz="2600" b="0"/>
            </a:lvl3pPr>
            <a:lvl4pPr marL="1701800" indent="-330200">
              <a:defRPr sz="2600" b="0"/>
            </a:lvl4pPr>
            <a:lvl5pPr marL="2159000" indent="-330200">
              <a:defRPr sz="2600" b="0"/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69466" y="4236022"/>
            <a:ext cx="3261362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65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481893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66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894318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67" name="Graphic 23" descr="Graphic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92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Graphic 24" descr="Graphic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5" y="5744088"/>
            <a:ext cx="1816108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Graphic 25" descr="Graphic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97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69466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480561" y="1848677"/>
            <a:ext cx="3261360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2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91653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3" name="Picture Placeholder 6"/>
          <p:cNvSpPr>
            <a:spLocks noGrp="1"/>
          </p:cNvSpPr>
          <p:nvPr>
            <p:ph type="pic" sz="quarter" idx="27"/>
          </p:nvPr>
        </p:nvSpPr>
        <p:spPr>
          <a:xfrm rot="10800000">
            <a:off x="4984529" y="2907160"/>
            <a:ext cx="1474216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4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238240" y="3076668"/>
            <a:ext cx="941488" cy="6535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5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141291" y="3016624"/>
            <a:ext cx="1211840" cy="926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6" name="Picture Placeholder 6"/>
          <p:cNvSpPr>
            <a:spLocks noGrp="1"/>
          </p:cNvSpPr>
          <p:nvPr>
            <p:ph type="pic" sz="quarter" idx="30"/>
          </p:nvPr>
        </p:nvSpPr>
        <p:spPr>
          <a:xfrm rot="10800000">
            <a:off x="2910818" y="2702142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7" name="Picture Placeholder 6"/>
          <p:cNvSpPr>
            <a:spLocks noGrp="1"/>
          </p:cNvSpPr>
          <p:nvPr>
            <p:ph type="pic" sz="quarter" idx="31"/>
          </p:nvPr>
        </p:nvSpPr>
        <p:spPr>
          <a:xfrm rot="10800000">
            <a:off x="9379283" y="3274571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8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9944100" y="2774257"/>
            <a:ext cx="1468316" cy="1080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Picture 8" descr="Picture 8"/>
          <p:cNvPicPr>
            <a:picLocks noChangeAspect="1"/>
          </p:cNvPicPr>
          <p:nvPr/>
        </p:nvPicPr>
        <p:blipFill>
          <a:blip r:embed="rId3"/>
          <a:srcRect l="15581" b="8745"/>
          <a:stretch>
            <a:fillRect/>
          </a:stretch>
        </p:blipFill>
        <p:spPr>
          <a:xfrm>
            <a:off x="0" y="452667"/>
            <a:ext cx="7702709" cy="6258235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1006296"/>
            <a:ext cx="6528700" cy="49441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394" name="Group 11"/>
          <p:cNvGrpSpPr/>
          <p:nvPr/>
        </p:nvGrpSpPr>
        <p:grpSpPr>
          <a:xfrm>
            <a:off x="7306433" y="5254875"/>
            <a:ext cx="4885570" cy="1744044"/>
            <a:chOff x="0" y="-1"/>
            <a:chExt cx="4885568" cy="1744043"/>
          </a:xfrm>
        </p:grpSpPr>
        <p:pic>
          <p:nvPicPr>
            <p:cNvPr id="390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3173186" y="-2"/>
              <a:ext cx="1712383" cy="160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1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254118" y="785458"/>
              <a:ext cx="1992413" cy="817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4" y="695599"/>
              <a:ext cx="1232680" cy="92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3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068947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icture 3" descr="Picture 3"/>
          <p:cNvPicPr>
            <a:picLocks noChangeAspect="1"/>
          </p:cNvPicPr>
          <p:nvPr/>
        </p:nvPicPr>
        <p:blipFill>
          <a:blip r:embed="rId3"/>
          <a:srcRect l="24718" b="6485"/>
          <a:stretch>
            <a:fillRect/>
          </a:stretch>
        </p:blipFill>
        <p:spPr>
          <a:xfrm>
            <a:off x="0" y="89207"/>
            <a:ext cx="9002022" cy="662622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5" name="Picture Placeholder 2"/>
          <p:cNvSpPr>
            <a:spLocks noGrp="1"/>
          </p:cNvSpPr>
          <p:nvPr>
            <p:ph type="pic" idx="21"/>
          </p:nvPr>
        </p:nvSpPr>
        <p:spPr>
          <a:xfrm>
            <a:off x="0" y="863721"/>
            <a:ext cx="6782766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408" name="Group 11"/>
          <p:cNvGrpSpPr/>
          <p:nvPr/>
        </p:nvGrpSpPr>
        <p:grpSpPr>
          <a:xfrm>
            <a:off x="9560551" y="5254875"/>
            <a:ext cx="2631451" cy="1603127"/>
            <a:chOff x="-1" y="-1"/>
            <a:chExt cx="2631450" cy="1603126"/>
          </a:xfrm>
        </p:grpSpPr>
        <p:pic>
          <p:nvPicPr>
            <p:cNvPr id="406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919067" y="-2"/>
              <a:ext cx="1712382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-2" y="785459"/>
              <a:ext cx="1992413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4000"/>
            </a:lvl1pPr>
            <a:lvl2pPr marL="228600" indent="-219075">
              <a:spcBef>
                <a:spcPts val="500"/>
              </a:spcBef>
              <a:buSzTx/>
              <a:buNone/>
              <a:defRPr sz="4000"/>
            </a:lvl2pPr>
            <a:lvl3pPr marL="228600" indent="0">
              <a:spcBef>
                <a:spcPts val="500"/>
              </a:spcBef>
              <a:buSzTx/>
              <a:buNone/>
              <a:defRPr sz="4000"/>
            </a:lvl3pPr>
            <a:lvl4pPr marL="228600" indent="0">
              <a:spcBef>
                <a:spcPts val="500"/>
              </a:spcBef>
              <a:buSzTx/>
              <a:buNone/>
              <a:defRPr sz="4000"/>
            </a:lvl4pPr>
            <a:lvl5pPr marL="228600" indent="0">
              <a:spcBef>
                <a:spcPts val="500"/>
              </a:spcBef>
              <a:buSzTx/>
              <a:buNone/>
              <a:defRPr sz="4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8" name="Picture Placeholder 2"/>
          <p:cNvSpPr>
            <a:spLocks noGrp="1"/>
          </p:cNvSpPr>
          <p:nvPr>
            <p:ph type="pic" idx="21"/>
          </p:nvPr>
        </p:nvSpPr>
        <p:spPr>
          <a:xfrm>
            <a:off x="0" y="863721"/>
            <a:ext cx="6782766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423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419" name="Graphic 12" descr="Graphic 12"/>
            <p:cNvPicPr>
              <a:picLocks noChangeAspect="1"/>
            </p:cNvPicPr>
            <p:nvPr/>
          </p:nvPicPr>
          <p:blipFill>
            <a:blip r:embed="rId3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1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2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572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3404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433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7100181" y="1161722"/>
            <a:ext cx="4055502" cy="4717969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6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-2453103" y="4716538"/>
            <a:ext cx="4932913" cy="35539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7" name="Picture Placeholder 6"/>
          <p:cNvSpPr>
            <a:spLocks noGrp="1"/>
          </p:cNvSpPr>
          <p:nvPr>
            <p:ph type="pic" sz="quarter" idx="23"/>
          </p:nvPr>
        </p:nvSpPr>
        <p:spPr>
          <a:xfrm rot="10800000" flipH="1">
            <a:off x="1100150" y="5819268"/>
            <a:ext cx="2812970" cy="1803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4000"/>
            </a:lvl1pPr>
            <a:lvl2pPr marL="228600" indent="-219075">
              <a:spcBef>
                <a:spcPts val="500"/>
              </a:spcBef>
              <a:buSzTx/>
              <a:buNone/>
              <a:defRPr sz="4000"/>
            </a:lvl2pPr>
            <a:lvl3pPr marL="228600" indent="0">
              <a:spcBef>
                <a:spcPts val="500"/>
              </a:spcBef>
              <a:buSzTx/>
              <a:buNone/>
              <a:defRPr sz="4000"/>
            </a:lvl3pPr>
            <a:lvl4pPr marL="228600" indent="0">
              <a:spcBef>
                <a:spcPts val="500"/>
              </a:spcBef>
              <a:buSzTx/>
              <a:buNone/>
              <a:defRPr sz="4000"/>
            </a:lvl4pPr>
            <a:lvl5pPr marL="228600" indent="0">
              <a:spcBef>
                <a:spcPts val="500"/>
              </a:spcBef>
              <a:buSzTx/>
              <a:buNone/>
              <a:defRPr sz="4000"/>
            </a:lvl5pPr>
          </a:lstStyle>
          <a:p>
            <a:r>
              <a:t>  Click to 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451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447" name="Graphic 12" descr="Graphic 12"/>
            <p:cNvPicPr>
              <a:picLocks noChangeAspect="1"/>
            </p:cNvPicPr>
            <p:nvPr/>
          </p:nvPicPr>
          <p:blipFill>
            <a:blip r:embed="rId3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8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9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0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5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000000">
                  <a:alpha val="2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0" name="Graphic 11" descr="Graphic 11"/>
          <p:cNvPicPr>
            <a:picLocks noChangeAspect="1"/>
          </p:cNvPicPr>
          <p:nvPr/>
        </p:nvPicPr>
        <p:blipFill>
          <a:blip r:embed="rId2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Graphic 12" descr="Graphic 12"/>
          <p:cNvPicPr>
            <a:picLocks noChangeAspect="1"/>
          </p:cNvPicPr>
          <p:nvPr/>
        </p:nvPicPr>
        <p:blipFill>
          <a:blip r:embed="rId3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Graphic 13" descr="Graphic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829023" y="4504942"/>
            <a:ext cx="2435377" cy="182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Graphic 14" descr="Graphic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5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5038725" cy="16452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Click to edit 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3429000"/>
            <a:ext cx="3734533" cy="1838325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000000">
                  <a:alpha val="25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75" name="Graphic 11" descr="Graphic 11"/>
          <p:cNvPicPr>
            <a:picLocks noChangeAspect="1"/>
          </p:cNvPicPr>
          <p:nvPr/>
        </p:nvPicPr>
        <p:blipFill>
          <a:blip r:embed="rId2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Graphic 12" descr="Graphic 12"/>
          <p:cNvPicPr>
            <a:picLocks noChangeAspect="1"/>
          </p:cNvPicPr>
          <p:nvPr/>
        </p:nvPicPr>
        <p:blipFill>
          <a:blip r:embed="rId3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Graphic 13" descr="Graphic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829023" y="4504942"/>
            <a:ext cx="2435377" cy="182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Graphic 14" descr="Graphic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8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572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85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481" name="Graphic 13" descr="Graphic 13"/>
            <p:cNvPicPr>
              <a:picLocks noChangeAspect="1"/>
            </p:cNvPicPr>
            <p:nvPr/>
          </p:nvPicPr>
          <p:blipFill>
            <a:blip r:embed="rId2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2" name="Graphic 14" descr="Graphic 14"/>
            <p:cNvPicPr>
              <a:picLocks noChangeAspect="1"/>
            </p:cNvPicPr>
            <p:nvPr/>
          </p:nvPicPr>
          <p:blipFill>
            <a:blip r:embed="rId3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3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4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3404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8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9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7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707956"/>
            <a:ext cx="3383113" cy="164528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498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829023" y="4504942"/>
            <a:ext cx="2435377" cy="182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741641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12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125551"/>
            <a:ext cx="4741641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513" name="Graphic 8" descr="Graphic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51324" y="3838071"/>
            <a:ext cx="1798323" cy="134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Graphic 9" descr="Graphic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854" y="3690744"/>
            <a:ext cx="1313167" cy="98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Graphic 10" descr="Graphic 10"/>
          <p:cNvPicPr>
            <a:picLocks noChangeAspect="1"/>
          </p:cNvPicPr>
          <p:nvPr/>
        </p:nvPicPr>
        <p:blipFill>
          <a:blip r:embed="rId5"/>
          <a:srcRect t="22705"/>
          <a:stretch>
            <a:fillRect/>
          </a:stretch>
        </p:blipFill>
        <p:spPr>
          <a:xfrm rot="10800000">
            <a:off x="4762463" y="4032488"/>
            <a:ext cx="4874002" cy="282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6" name="Graphic 17" descr="Graphic 17"/>
          <p:cNvPicPr>
            <a:picLocks noChangeAspect="1"/>
          </p:cNvPicPr>
          <p:nvPr/>
        </p:nvPicPr>
        <p:blipFill>
          <a:blip r:embed="rId6"/>
          <a:srcRect b="33987"/>
          <a:stretch>
            <a:fillRect/>
          </a:stretch>
        </p:blipFill>
        <p:spPr>
          <a:xfrm>
            <a:off x="2792621" y="5323914"/>
            <a:ext cx="3098626" cy="1534087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6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572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531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527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2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3404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3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54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42" name="Text Placeholder 2"/>
          <p:cNvSpPr>
            <a:spLocks noGrp="1"/>
          </p:cNvSpPr>
          <p:nvPr>
            <p:ph type="body" sz="half" idx="21"/>
          </p:nvPr>
        </p:nvSpPr>
        <p:spPr>
          <a:xfrm>
            <a:off x="1057274" y="2199956"/>
            <a:ext cx="10098407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547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543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4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6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561" name="Group 1"/>
          <p:cNvGrpSpPr/>
          <p:nvPr/>
        </p:nvGrpSpPr>
        <p:grpSpPr>
          <a:xfrm>
            <a:off x="-2" y="5266452"/>
            <a:ext cx="4283139" cy="1603126"/>
            <a:chOff x="0" y="0"/>
            <a:chExt cx="4283139" cy="1603125"/>
          </a:xfrm>
        </p:grpSpPr>
        <p:pic>
          <p:nvPicPr>
            <p:cNvPr id="557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 flipH="1">
              <a:off x="-1" y="-1"/>
              <a:ext cx="1720333" cy="1603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8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 flipH="1">
              <a:off x="642004" y="785459"/>
              <a:ext cx="2001663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9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505710" y="412110"/>
              <a:ext cx="1238403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378834" y="785458"/>
              <a:ext cx="90430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Picture Placeholder 6"/>
          <p:cNvSpPr>
            <a:spLocks noGrp="1"/>
          </p:cNvSpPr>
          <p:nvPr>
            <p:ph type="pic" idx="21"/>
          </p:nvPr>
        </p:nvSpPr>
        <p:spPr>
          <a:xfrm>
            <a:off x="5694288" y="1403764"/>
            <a:ext cx="6831851" cy="49219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571" name="Graphic 16" descr="Graphic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Graphic 17" descr="Graphic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01" y="5909440"/>
            <a:ext cx="894434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055499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1925990"/>
            <a:ext cx="4055499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75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9081345" y="3883214"/>
            <a:ext cx="5624911" cy="4052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6" name="Picture Placeholder 6"/>
          <p:cNvSpPr>
            <a:spLocks noGrp="1"/>
          </p:cNvSpPr>
          <p:nvPr>
            <p:ph type="pic" sz="quarter" idx="24"/>
          </p:nvPr>
        </p:nvSpPr>
        <p:spPr>
          <a:xfrm rot="10800000">
            <a:off x="7157218" y="5454232"/>
            <a:ext cx="3422044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7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9" name="Text Placeholder 2"/>
          <p:cNvSpPr>
            <a:spLocks noGrp="1"/>
          </p:cNvSpPr>
          <p:nvPr>
            <p:ph type="body" sz="half" idx="21"/>
          </p:nvPr>
        </p:nvSpPr>
        <p:spPr>
          <a:xfrm>
            <a:off x="1057274" y="2199956"/>
            <a:ext cx="10098407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64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60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1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585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957730" y="2477728"/>
            <a:ext cx="4831057" cy="34805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586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057275" y="1036628"/>
            <a:ext cx="4055499" cy="107730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647700" indent="-190500">
              <a:defRPr sz="2000" b="0"/>
            </a:lvl2pPr>
            <a:lvl3pPr marL="1143000" indent="-228600">
              <a:defRPr sz="2000" b="0"/>
            </a:lvl3pPr>
            <a:lvl4pPr marL="1625600" indent="-254000">
              <a:defRPr sz="2000" b="0"/>
            </a:lvl4pPr>
            <a:lvl5pPr marL="2082800" indent="-254000">
              <a:defRPr sz="2000" b="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9" name="Text Placeholder 3"/>
          <p:cNvSpPr>
            <a:spLocks noGrp="1"/>
          </p:cNvSpPr>
          <p:nvPr>
            <p:ph type="body" sz="half" idx="22"/>
          </p:nvPr>
        </p:nvSpPr>
        <p:spPr>
          <a:xfrm>
            <a:off x="6096001" y="1046458"/>
            <a:ext cx="5059682" cy="493145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590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-2537969" y="4194840"/>
            <a:ext cx="5624911" cy="40524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1" name="Picture Placeholder 6"/>
          <p:cNvSpPr>
            <a:spLocks noGrp="1"/>
          </p:cNvSpPr>
          <p:nvPr>
            <p:ph type="pic" sz="quarter" idx="24"/>
          </p:nvPr>
        </p:nvSpPr>
        <p:spPr>
          <a:xfrm rot="10800000" flipH="1">
            <a:off x="1412709" y="5573886"/>
            <a:ext cx="3546086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9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60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783649"/>
            <a:ext cx="10098407" cy="791845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 marL="704850" indent="-247650">
              <a:defRPr sz="2600" b="0"/>
            </a:lvl2pPr>
            <a:lvl3pPr marL="1211580" indent="-297180">
              <a:defRPr sz="2600" b="0"/>
            </a:lvl3pPr>
            <a:lvl4pPr marL="1701800" indent="-330200">
              <a:defRPr sz="2600" b="0"/>
            </a:lvl4pPr>
            <a:lvl5pPr marL="2159000" indent="-330200">
              <a:defRPr sz="2600" b="0"/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1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69466" y="4236022"/>
            <a:ext cx="3261362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481893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894318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604" name="Graphic 23" descr="Graphic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92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5" name="Graphic 24" descr="Graphic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5" y="5744088"/>
            <a:ext cx="1816108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Graphic 25" descr="Graphic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97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69466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8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480561" y="1848677"/>
            <a:ext cx="3261360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0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91653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0" name="Picture Placeholder 6"/>
          <p:cNvSpPr>
            <a:spLocks noGrp="1"/>
          </p:cNvSpPr>
          <p:nvPr>
            <p:ph type="pic" sz="quarter" idx="27"/>
          </p:nvPr>
        </p:nvSpPr>
        <p:spPr>
          <a:xfrm rot="10800000">
            <a:off x="4984529" y="2907160"/>
            <a:ext cx="1474216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238240" y="3076668"/>
            <a:ext cx="941488" cy="6535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141291" y="3016624"/>
            <a:ext cx="1211840" cy="926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3" name="Picture Placeholder 6"/>
          <p:cNvSpPr>
            <a:spLocks noGrp="1"/>
          </p:cNvSpPr>
          <p:nvPr>
            <p:ph type="pic" sz="quarter" idx="30"/>
          </p:nvPr>
        </p:nvSpPr>
        <p:spPr>
          <a:xfrm rot="10800000">
            <a:off x="2910818" y="2702142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4" name="Picture Placeholder 6"/>
          <p:cNvSpPr>
            <a:spLocks noGrp="1"/>
          </p:cNvSpPr>
          <p:nvPr>
            <p:ph type="pic" sz="quarter" idx="31"/>
          </p:nvPr>
        </p:nvSpPr>
        <p:spPr>
          <a:xfrm rot="10800000">
            <a:off x="9379283" y="3274571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5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9944100" y="2774257"/>
            <a:ext cx="1468316" cy="1080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Picture 8" descr="Picture 8"/>
          <p:cNvPicPr>
            <a:picLocks noChangeAspect="1"/>
          </p:cNvPicPr>
          <p:nvPr/>
        </p:nvPicPr>
        <p:blipFill>
          <a:blip r:embed="rId3"/>
          <a:srcRect l="15581" b="8745"/>
          <a:stretch>
            <a:fillRect/>
          </a:stretch>
        </p:blipFill>
        <p:spPr>
          <a:xfrm>
            <a:off x="0" y="452667"/>
            <a:ext cx="7702709" cy="6258235"/>
          </a:xfrm>
          <a:prstGeom prst="rect">
            <a:avLst/>
          </a:prstGeom>
          <a:ln w="12700">
            <a:miter lim="400000"/>
          </a:ln>
        </p:spPr>
      </p:pic>
      <p:sp>
        <p:nvSpPr>
          <p:cNvPr id="625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26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1006296"/>
            <a:ext cx="6528700" cy="49441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631" name="Group 11"/>
          <p:cNvGrpSpPr/>
          <p:nvPr/>
        </p:nvGrpSpPr>
        <p:grpSpPr>
          <a:xfrm>
            <a:off x="7306433" y="5254875"/>
            <a:ext cx="4885570" cy="1744044"/>
            <a:chOff x="0" y="-1"/>
            <a:chExt cx="4885568" cy="1744043"/>
          </a:xfrm>
        </p:grpSpPr>
        <p:pic>
          <p:nvPicPr>
            <p:cNvPr id="627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3173186" y="-2"/>
              <a:ext cx="1712383" cy="160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8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254118" y="785458"/>
              <a:ext cx="1992413" cy="817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29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4" y="695599"/>
              <a:ext cx="1232680" cy="92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0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068947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3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Picture 3" descr="Picture 3"/>
          <p:cNvPicPr>
            <a:picLocks noChangeAspect="1"/>
          </p:cNvPicPr>
          <p:nvPr/>
        </p:nvPicPr>
        <p:blipFill>
          <a:blip r:embed="rId3"/>
          <a:srcRect l="24718" b="6485"/>
          <a:stretch>
            <a:fillRect/>
          </a:stretch>
        </p:blipFill>
        <p:spPr>
          <a:xfrm>
            <a:off x="0" y="89207"/>
            <a:ext cx="9002022" cy="6626221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2" name="Picture Placeholder 2"/>
          <p:cNvSpPr>
            <a:spLocks noGrp="1"/>
          </p:cNvSpPr>
          <p:nvPr>
            <p:ph type="pic" idx="21"/>
          </p:nvPr>
        </p:nvSpPr>
        <p:spPr>
          <a:xfrm>
            <a:off x="0" y="863721"/>
            <a:ext cx="6782766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647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643" name="Graphic 12" descr="Graphic 12"/>
            <p:cNvPicPr>
              <a:picLocks noChangeAspect="1"/>
            </p:cNvPicPr>
            <p:nvPr/>
          </p:nvPicPr>
          <p:blipFill>
            <a:blip r:embed="rId4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4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5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6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657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8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7100181" y="1161722"/>
            <a:ext cx="4055502" cy="4717969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0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-2453103" y="4716538"/>
            <a:ext cx="4932913" cy="35539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1" name="Picture Placeholder 6"/>
          <p:cNvSpPr>
            <a:spLocks noGrp="1"/>
          </p:cNvSpPr>
          <p:nvPr>
            <p:ph type="pic" sz="quarter" idx="23"/>
          </p:nvPr>
        </p:nvSpPr>
        <p:spPr>
          <a:xfrm rot="10800000" flipH="1">
            <a:off x="1100150" y="5819268"/>
            <a:ext cx="2812970" cy="1803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67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707956"/>
            <a:ext cx="3383113" cy="164528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674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6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829023" y="4504942"/>
            <a:ext cx="2435377" cy="182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sp>
        <p:nvSpPr>
          <p:cNvPr id="67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68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69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698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9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08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70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293034" y="2612925"/>
            <a:ext cx="7146388" cy="2367038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710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293034" y="1955407"/>
            <a:ext cx="7146388" cy="394925"/>
          </a:xfrm>
          <a:prstGeom prst="rect">
            <a:avLst/>
          </a:prstGeom>
        </p:spPr>
        <p:txBody>
          <a:bodyPr/>
          <a:lstStyle>
            <a:lvl1pPr marL="9142" indent="-9142" algn="ctr" defTabSz="877822">
              <a:spcBef>
                <a:spcPts val="900"/>
              </a:spcBef>
              <a:defRPr sz="2600">
                <a:solidFill>
                  <a:srgbClr val="83BE5C"/>
                </a:solidFill>
              </a:defRPr>
            </a:lvl1pPr>
          </a:lstStyle>
          <a:p>
            <a:r>
              <a:t>Click to add content</a:t>
            </a:r>
          </a:p>
        </p:txBody>
      </p:sp>
      <p:sp>
        <p:nvSpPr>
          <p:cNvPr id="7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722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293034" y="2612925"/>
            <a:ext cx="7146388" cy="2367038"/>
          </a:xfrm>
          <a:prstGeom prst="rect">
            <a:avLst/>
          </a:prstGeom>
        </p:spPr>
        <p:txBody>
          <a:bodyPr/>
          <a:lstStyle>
            <a:lvl1pPr algn="ctr">
              <a:defRPr sz="2000" b="0"/>
            </a:lvl1pPr>
            <a:lvl2pPr marL="647700" indent="-190500" algn="ctr">
              <a:defRPr sz="2000" b="0"/>
            </a:lvl2pPr>
            <a:lvl3pPr marL="1143000" indent="-228600" algn="ctr">
              <a:defRPr sz="2000" b="0"/>
            </a:lvl3pPr>
            <a:lvl4pPr marL="1625600" indent="-254000" algn="ctr">
              <a:defRPr sz="2000" b="0"/>
            </a:lvl4pPr>
            <a:lvl5pPr marL="2082800" indent="-254000" algn="ctr">
              <a:defRPr sz="2000" b="0"/>
            </a:lvl5pPr>
          </a:lstStyle>
          <a:p>
            <a:r>
              <a:t>Click to add content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2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293034" y="1955407"/>
            <a:ext cx="7146388" cy="394925"/>
          </a:xfrm>
          <a:prstGeom prst="rect">
            <a:avLst/>
          </a:prstGeom>
        </p:spPr>
        <p:txBody>
          <a:bodyPr/>
          <a:lstStyle>
            <a:lvl1pPr marL="9142" indent="-9142" algn="ctr" defTabSz="877822">
              <a:spcBef>
                <a:spcPts val="900"/>
              </a:spcBef>
              <a:defRPr sz="2600">
                <a:solidFill>
                  <a:srgbClr val="83BE5C"/>
                </a:solidFill>
              </a:defRPr>
            </a:lvl1pPr>
          </a:lstStyle>
          <a:p>
            <a:r>
              <a:t>Click to add content</a:t>
            </a:r>
          </a:p>
        </p:txBody>
      </p:sp>
      <p:sp>
        <p:nvSpPr>
          <p:cNvPr id="7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78" name="Group 1"/>
          <p:cNvGrpSpPr/>
          <p:nvPr/>
        </p:nvGrpSpPr>
        <p:grpSpPr>
          <a:xfrm>
            <a:off x="-2" y="5266452"/>
            <a:ext cx="4283139" cy="1603126"/>
            <a:chOff x="0" y="0"/>
            <a:chExt cx="4283139" cy="1603125"/>
          </a:xfrm>
        </p:grpSpPr>
        <p:pic>
          <p:nvPicPr>
            <p:cNvPr id="74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 flipH="1">
              <a:off x="-1" y="-1"/>
              <a:ext cx="1720333" cy="1603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 flipH="1">
              <a:off x="642004" y="785459"/>
              <a:ext cx="2001663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505710" y="412110"/>
              <a:ext cx="1238403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378834" y="785458"/>
              <a:ext cx="90430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733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741641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125551"/>
            <a:ext cx="4741641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36" name="Graphic 8" descr="Graphic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51324" y="3838071"/>
            <a:ext cx="1798323" cy="134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7" name="Graphic 9" descr="Graphic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854" y="3690744"/>
            <a:ext cx="1313167" cy="98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Graphic 10" descr="Graphic 10"/>
          <p:cNvPicPr>
            <a:picLocks noChangeAspect="1"/>
          </p:cNvPicPr>
          <p:nvPr/>
        </p:nvPicPr>
        <p:blipFill>
          <a:blip r:embed="rId5"/>
          <a:srcRect t="22705"/>
          <a:stretch>
            <a:fillRect/>
          </a:stretch>
        </p:blipFill>
        <p:spPr>
          <a:xfrm rot="10800000">
            <a:off x="4762463" y="4032488"/>
            <a:ext cx="4874002" cy="282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Graphic 17" descr="Graphic 17"/>
          <p:cNvPicPr>
            <a:picLocks noChangeAspect="1"/>
          </p:cNvPicPr>
          <p:nvPr/>
        </p:nvPicPr>
        <p:blipFill>
          <a:blip r:embed="rId6"/>
          <a:srcRect b="33987"/>
          <a:stretch>
            <a:fillRect/>
          </a:stretch>
        </p:blipFill>
        <p:spPr>
          <a:xfrm>
            <a:off x="2792621" y="5323914"/>
            <a:ext cx="3098626" cy="1534087"/>
          </a:xfrm>
          <a:prstGeom prst="rect">
            <a:avLst/>
          </a:prstGeom>
          <a:ln w="12700">
            <a:miter lim="400000"/>
          </a:ln>
        </p:spPr>
      </p:pic>
      <p:sp>
        <p:nvSpPr>
          <p:cNvPr id="7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749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5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572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755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751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2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3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4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6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3404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75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76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771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767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8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9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0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7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78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82" name="Text Placeholder 2"/>
          <p:cNvSpPr>
            <a:spLocks noGrp="1"/>
          </p:cNvSpPr>
          <p:nvPr>
            <p:ph type="body" sz="half" idx="21"/>
          </p:nvPr>
        </p:nvSpPr>
        <p:spPr>
          <a:xfrm>
            <a:off x="1057274" y="2199956"/>
            <a:ext cx="10098407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787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783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4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5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6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8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79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800" name="Group 1"/>
          <p:cNvGrpSpPr/>
          <p:nvPr/>
        </p:nvGrpSpPr>
        <p:grpSpPr>
          <a:xfrm>
            <a:off x="0" y="5266452"/>
            <a:ext cx="2643668" cy="1603126"/>
            <a:chOff x="0" y="0"/>
            <a:chExt cx="2643666" cy="1603125"/>
          </a:xfrm>
        </p:grpSpPr>
        <p:pic>
          <p:nvPicPr>
            <p:cNvPr id="798" name="Graphic 13" descr="Graphic 13"/>
            <p:cNvPicPr>
              <a:picLocks noChangeAspect="1"/>
            </p:cNvPicPr>
            <p:nvPr/>
          </p:nvPicPr>
          <p:blipFill>
            <a:blip r:embed="rId3"/>
            <a:srcRect r="41557" b="27048"/>
            <a:stretch>
              <a:fillRect/>
            </a:stretch>
          </p:blipFill>
          <p:spPr>
            <a:xfrm flipH="1">
              <a:off x="-1" y="-1"/>
              <a:ext cx="1720332" cy="1603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99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 flipH="1">
              <a:off x="642004" y="785459"/>
              <a:ext cx="200166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810" name="Picture Placeholder 6"/>
          <p:cNvSpPr>
            <a:spLocks noGrp="1"/>
          </p:cNvSpPr>
          <p:nvPr>
            <p:ph type="pic" idx="21"/>
          </p:nvPr>
        </p:nvSpPr>
        <p:spPr>
          <a:xfrm>
            <a:off x="5694288" y="1403764"/>
            <a:ext cx="6831851" cy="49219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811" name="Graphic 16" descr="Graphic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2" name="Graphic 17" descr="Graphic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01" y="5909440"/>
            <a:ext cx="894434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81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055499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4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1925990"/>
            <a:ext cx="4055499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5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9081345" y="3883214"/>
            <a:ext cx="5624911" cy="4052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6" name="Picture Placeholder 6"/>
          <p:cNvSpPr>
            <a:spLocks noGrp="1"/>
          </p:cNvSpPr>
          <p:nvPr>
            <p:ph type="pic" sz="quarter" idx="24"/>
          </p:nvPr>
        </p:nvSpPr>
        <p:spPr>
          <a:xfrm rot="10800000">
            <a:off x="7157218" y="5454232"/>
            <a:ext cx="3422044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826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957730" y="2477728"/>
            <a:ext cx="4831057" cy="34805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827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8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829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057275" y="1036628"/>
            <a:ext cx="4055499" cy="107730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647700" indent="-190500">
              <a:defRPr sz="2000" b="0"/>
            </a:lvl2pPr>
            <a:lvl3pPr marL="1143000" indent="-228600">
              <a:defRPr sz="2000" b="0"/>
            </a:lvl3pPr>
            <a:lvl4pPr marL="1625600" indent="-254000">
              <a:defRPr sz="2000" b="0"/>
            </a:lvl4pPr>
            <a:lvl5pPr marL="2082800" indent="-254000">
              <a:defRPr sz="2000" b="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30" name="Text Placeholder 3"/>
          <p:cNvSpPr>
            <a:spLocks noGrp="1"/>
          </p:cNvSpPr>
          <p:nvPr>
            <p:ph type="body" sz="half" idx="22"/>
          </p:nvPr>
        </p:nvSpPr>
        <p:spPr>
          <a:xfrm>
            <a:off x="6096001" y="1046458"/>
            <a:ext cx="5059682" cy="493145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31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-2537969" y="4194840"/>
            <a:ext cx="5624911" cy="40524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2" name="Picture Placeholder 6"/>
          <p:cNvSpPr>
            <a:spLocks noGrp="1"/>
          </p:cNvSpPr>
          <p:nvPr>
            <p:ph type="pic" sz="quarter" idx="24"/>
          </p:nvPr>
        </p:nvSpPr>
        <p:spPr>
          <a:xfrm rot="10800000" flipH="1">
            <a:off x="1412709" y="5573886"/>
            <a:ext cx="3546086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3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84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783649"/>
            <a:ext cx="10098407" cy="791845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 marL="704850" indent="-247650">
              <a:defRPr sz="2600" b="0"/>
            </a:lvl2pPr>
            <a:lvl3pPr marL="1211580" indent="-297180">
              <a:defRPr sz="2600" b="0"/>
            </a:lvl3pPr>
            <a:lvl4pPr marL="1701800" indent="-330200">
              <a:defRPr sz="2600" b="0"/>
            </a:lvl4pPr>
            <a:lvl5pPr marL="2159000" indent="-330200">
              <a:defRPr sz="2600" b="0"/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69466" y="4236022"/>
            <a:ext cx="3261362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44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481893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45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894318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846" name="Graphic 23" descr="Graphic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92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Graphic 24" descr="Graphic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5" y="5744088"/>
            <a:ext cx="1816108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Graphic 25" descr="Graphic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97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sp>
        <p:nvSpPr>
          <p:cNvPr id="849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69466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0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480561" y="1848677"/>
            <a:ext cx="3261360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1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91653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2" name="Picture Placeholder 6"/>
          <p:cNvSpPr>
            <a:spLocks noGrp="1"/>
          </p:cNvSpPr>
          <p:nvPr>
            <p:ph type="pic" sz="quarter" idx="27"/>
          </p:nvPr>
        </p:nvSpPr>
        <p:spPr>
          <a:xfrm rot="10800000">
            <a:off x="4984529" y="2907160"/>
            <a:ext cx="1474216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3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238240" y="3076668"/>
            <a:ext cx="941488" cy="6535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4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141291" y="3016624"/>
            <a:ext cx="1211840" cy="926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5" name="Picture Placeholder 6"/>
          <p:cNvSpPr>
            <a:spLocks noGrp="1"/>
          </p:cNvSpPr>
          <p:nvPr>
            <p:ph type="pic" sz="quarter" idx="30"/>
          </p:nvPr>
        </p:nvSpPr>
        <p:spPr>
          <a:xfrm rot="10800000">
            <a:off x="2910818" y="2702142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6" name="Picture Placeholder 6"/>
          <p:cNvSpPr>
            <a:spLocks noGrp="1"/>
          </p:cNvSpPr>
          <p:nvPr>
            <p:ph type="pic" sz="quarter" idx="31"/>
          </p:nvPr>
        </p:nvSpPr>
        <p:spPr>
          <a:xfrm rot="10800000">
            <a:off x="9379283" y="3274571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7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9944100" y="2774257"/>
            <a:ext cx="1468316" cy="1080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pic>
        <p:nvPicPr>
          <p:cNvPr id="867" name="Picture 8" descr="Picture 8"/>
          <p:cNvPicPr>
            <a:picLocks noChangeAspect="1"/>
          </p:cNvPicPr>
          <p:nvPr/>
        </p:nvPicPr>
        <p:blipFill>
          <a:blip r:embed="rId3"/>
          <a:srcRect l="15581" b="8745"/>
          <a:stretch>
            <a:fillRect/>
          </a:stretch>
        </p:blipFill>
        <p:spPr>
          <a:xfrm>
            <a:off x="0" y="452667"/>
            <a:ext cx="7702709" cy="6258235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6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1006296"/>
            <a:ext cx="6528700" cy="49441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874" name="Group 11"/>
          <p:cNvGrpSpPr/>
          <p:nvPr/>
        </p:nvGrpSpPr>
        <p:grpSpPr>
          <a:xfrm>
            <a:off x="7306433" y="5254875"/>
            <a:ext cx="4885570" cy="1744044"/>
            <a:chOff x="0" y="-1"/>
            <a:chExt cx="4885568" cy="1744043"/>
          </a:xfrm>
        </p:grpSpPr>
        <p:pic>
          <p:nvPicPr>
            <p:cNvPr id="870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3173186" y="-2"/>
              <a:ext cx="1712383" cy="160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1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254118" y="785458"/>
              <a:ext cx="1992413" cy="817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2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4" y="695599"/>
              <a:ext cx="1232680" cy="92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3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068947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pic>
        <p:nvPicPr>
          <p:cNvPr id="884" name="Picture 3" descr="Picture 3"/>
          <p:cNvPicPr>
            <a:picLocks noChangeAspect="1"/>
          </p:cNvPicPr>
          <p:nvPr/>
        </p:nvPicPr>
        <p:blipFill>
          <a:blip r:embed="rId3"/>
          <a:srcRect l="24718" b="6485"/>
          <a:stretch>
            <a:fillRect/>
          </a:stretch>
        </p:blipFill>
        <p:spPr>
          <a:xfrm>
            <a:off x="0" y="89207"/>
            <a:ext cx="9002022" cy="6626221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86" name="Picture Placeholder 2"/>
          <p:cNvSpPr>
            <a:spLocks noGrp="1"/>
          </p:cNvSpPr>
          <p:nvPr>
            <p:ph type="pic" idx="21"/>
          </p:nvPr>
        </p:nvSpPr>
        <p:spPr>
          <a:xfrm>
            <a:off x="0" y="863721"/>
            <a:ext cx="6782766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891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887" name="Graphic 12" descr="Graphic 12"/>
            <p:cNvPicPr>
              <a:picLocks noChangeAspect="1"/>
            </p:cNvPicPr>
            <p:nvPr/>
          </p:nvPicPr>
          <p:blipFill>
            <a:blip r:embed="rId4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8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89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0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Picture Placeholder 6"/>
          <p:cNvSpPr>
            <a:spLocks noGrp="1"/>
          </p:cNvSpPr>
          <p:nvPr>
            <p:ph type="pic" idx="21"/>
          </p:nvPr>
        </p:nvSpPr>
        <p:spPr>
          <a:xfrm>
            <a:off x="5694288" y="1403764"/>
            <a:ext cx="6831851" cy="49219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88" name="Graphic 16" descr="Graphic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Graphic 17" descr="Graphic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01" y="5909440"/>
            <a:ext cx="894434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055499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1925990"/>
            <a:ext cx="4055499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2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9081345" y="3883214"/>
            <a:ext cx="5624911" cy="4052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Picture Placeholder 6"/>
          <p:cNvSpPr>
            <a:spLocks noGrp="1"/>
          </p:cNvSpPr>
          <p:nvPr>
            <p:ph type="pic" sz="quarter" idx="24"/>
          </p:nvPr>
        </p:nvSpPr>
        <p:spPr>
          <a:xfrm rot="10800000">
            <a:off x="7157218" y="5454232"/>
            <a:ext cx="3422044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900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90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4000"/>
            </a:lvl1pPr>
            <a:lvl2pPr marL="228600" indent="-219075">
              <a:spcBef>
                <a:spcPts val="500"/>
              </a:spcBef>
              <a:buSzTx/>
              <a:buNone/>
              <a:defRPr sz="4000"/>
            </a:lvl2pPr>
            <a:lvl3pPr marL="228600" indent="0">
              <a:spcBef>
                <a:spcPts val="500"/>
              </a:spcBef>
              <a:buSzTx/>
              <a:buNone/>
              <a:defRPr sz="4000"/>
            </a:lvl3pPr>
            <a:lvl4pPr marL="228600" indent="0">
              <a:spcBef>
                <a:spcPts val="500"/>
              </a:spcBef>
              <a:buSzTx/>
              <a:buNone/>
              <a:defRPr sz="4000"/>
            </a:lvl4pPr>
            <a:lvl5pPr marL="228600" indent="0">
              <a:spcBef>
                <a:spcPts val="500"/>
              </a:spcBef>
              <a:buSzTx/>
              <a:buNone/>
              <a:defRPr sz="4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02" name="Picture Placeholder 2"/>
          <p:cNvSpPr>
            <a:spLocks noGrp="1"/>
          </p:cNvSpPr>
          <p:nvPr>
            <p:ph type="pic" idx="21"/>
          </p:nvPr>
        </p:nvSpPr>
        <p:spPr>
          <a:xfrm>
            <a:off x="0" y="863721"/>
            <a:ext cx="6782766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907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903" name="Graphic 12" descr="Graphic 12"/>
            <p:cNvPicPr>
              <a:picLocks noChangeAspect="1"/>
            </p:cNvPicPr>
            <p:nvPr/>
          </p:nvPicPr>
          <p:blipFill>
            <a:blip r:embed="rId3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4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5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6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0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916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917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918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919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92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7100181" y="1161722"/>
            <a:ext cx="4055502" cy="4717969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21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-2453103" y="4716538"/>
            <a:ext cx="4932913" cy="35539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2" name="Picture Placeholder 6"/>
          <p:cNvSpPr>
            <a:spLocks noGrp="1"/>
          </p:cNvSpPr>
          <p:nvPr>
            <p:ph type="pic" sz="quarter" idx="23"/>
          </p:nvPr>
        </p:nvSpPr>
        <p:spPr>
          <a:xfrm rot="10800000" flipH="1">
            <a:off x="1100150" y="5819268"/>
            <a:ext cx="2812970" cy="1803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93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4000"/>
            </a:lvl1pPr>
            <a:lvl2pPr marL="228600" indent="-219075">
              <a:spcBef>
                <a:spcPts val="500"/>
              </a:spcBef>
              <a:buSzTx/>
              <a:buNone/>
              <a:defRPr sz="4000"/>
            </a:lvl2pPr>
            <a:lvl3pPr marL="228600" indent="0">
              <a:spcBef>
                <a:spcPts val="500"/>
              </a:spcBef>
              <a:buSzTx/>
              <a:buNone/>
              <a:defRPr sz="4000"/>
            </a:lvl3pPr>
            <a:lvl4pPr marL="228600" indent="0">
              <a:spcBef>
                <a:spcPts val="500"/>
              </a:spcBef>
              <a:buSzTx/>
              <a:buNone/>
              <a:defRPr sz="4000"/>
            </a:lvl4pPr>
            <a:lvl5pPr marL="228600" indent="0">
              <a:spcBef>
                <a:spcPts val="500"/>
              </a:spcBef>
              <a:buSzTx/>
              <a:buNone/>
              <a:defRPr sz="4000"/>
            </a:lvl5pPr>
          </a:lstStyle>
          <a:p>
            <a:r>
              <a:t>  Click to edit Master text styles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937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933" name="Graphic 12" descr="Graphic 12"/>
            <p:cNvPicPr>
              <a:picLocks noChangeAspect="1"/>
            </p:cNvPicPr>
            <p:nvPr/>
          </p:nvPicPr>
          <p:blipFill>
            <a:blip r:embed="rId3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4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5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36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913" y="219917"/>
            <a:ext cx="1741568" cy="417976"/>
          </a:xfrm>
          <a:prstGeom prst="rect">
            <a:avLst/>
          </a:prstGeom>
          <a:ln w="12700">
            <a:miter lim="400000"/>
          </a:ln>
        </p:spPr>
      </p:pic>
      <p:sp>
        <p:nvSpPr>
          <p:cNvPr id="946" name="Text Placeholder 2"/>
          <p:cNvSpPr txBox="1"/>
          <p:nvPr/>
        </p:nvSpPr>
        <p:spPr>
          <a:xfrm>
            <a:off x="5476411" y="6626790"/>
            <a:ext cx="1332764" cy="1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 algn="ctr">
              <a:defRPr sz="1000" b="1">
                <a:latin typeface="Tenorite"/>
                <a:ea typeface="Tenorite"/>
                <a:cs typeface="Tenorite"/>
                <a:sym typeface="Tenorite"/>
              </a:defRPr>
            </a:lvl1pPr>
          </a:lstStyle>
          <a:p>
            <a:r>
              <a:t>© Envestors Limited</a:t>
            </a:r>
          </a:p>
        </p:txBody>
      </p:sp>
      <p:sp>
        <p:nvSpPr>
          <p:cNvPr id="947" name="Title-Only"/>
          <p:cNvSpPr txBox="1">
            <a:spLocks noGrp="1"/>
          </p:cNvSpPr>
          <p:nvPr>
            <p:ph type="title" hasCustomPrompt="1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Title-Only</a:t>
            </a:r>
          </a:p>
        </p:txBody>
      </p:sp>
      <p:sp>
        <p:nvSpPr>
          <p:cNvPr id="94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58411" cy="35066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5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58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707956"/>
            <a:ext cx="3383113" cy="164528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959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1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4829023" y="4504942"/>
            <a:ext cx="2435377" cy="182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62" name="Graphic 16" descr="Graphic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741641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2125551"/>
            <a:ext cx="4741641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974" name="Graphic 8" descr="Graphic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51324" y="3838071"/>
            <a:ext cx="1798323" cy="13487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Graphic 9" descr="Graphic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854" y="3690744"/>
            <a:ext cx="1313167" cy="98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Graphic 10" descr="Graphic 10"/>
          <p:cNvPicPr>
            <a:picLocks noChangeAspect="1"/>
          </p:cNvPicPr>
          <p:nvPr/>
        </p:nvPicPr>
        <p:blipFill>
          <a:blip r:embed="rId5"/>
          <a:srcRect t="22705"/>
          <a:stretch>
            <a:fillRect/>
          </a:stretch>
        </p:blipFill>
        <p:spPr>
          <a:xfrm rot="10800000">
            <a:off x="4762463" y="4032488"/>
            <a:ext cx="4874002" cy="2825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Graphic 17" descr="Graphic 17"/>
          <p:cNvPicPr>
            <a:picLocks noChangeAspect="1"/>
          </p:cNvPicPr>
          <p:nvPr/>
        </p:nvPicPr>
        <p:blipFill>
          <a:blip r:embed="rId6"/>
          <a:srcRect b="33987"/>
          <a:stretch>
            <a:fillRect/>
          </a:stretch>
        </p:blipFill>
        <p:spPr>
          <a:xfrm>
            <a:off x="2792621" y="5323914"/>
            <a:ext cx="3098626" cy="1534087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986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87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10572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992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988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89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0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1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6340475" y="2199956"/>
            <a:ext cx="4815205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3" name="Text Placeholder 2"/>
          <p:cNvSpPr>
            <a:spLocks noGrp="1"/>
          </p:cNvSpPr>
          <p:nvPr>
            <p:ph type="body" sz="half" idx="21"/>
          </p:nvPr>
        </p:nvSpPr>
        <p:spPr>
          <a:xfrm>
            <a:off x="1057274" y="2199956"/>
            <a:ext cx="10098407" cy="3238003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1008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1004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5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6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07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1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1022" name="Group 1"/>
          <p:cNvGrpSpPr/>
          <p:nvPr/>
        </p:nvGrpSpPr>
        <p:grpSpPr>
          <a:xfrm>
            <a:off x="-2" y="5266452"/>
            <a:ext cx="4283139" cy="1603126"/>
            <a:chOff x="0" y="0"/>
            <a:chExt cx="4283139" cy="1603125"/>
          </a:xfrm>
        </p:grpSpPr>
        <p:pic>
          <p:nvPicPr>
            <p:cNvPr id="1018" name="Graphic 13" descr="Graphic 1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 flipH="1">
              <a:off x="-1" y="-1"/>
              <a:ext cx="1720333" cy="1603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19" name="Graphic 14" descr="Graphic 1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 flipH="1">
              <a:off x="642004" y="785459"/>
              <a:ext cx="2001663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0" name="Graphic 15" descr="Graphic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505710" y="412110"/>
              <a:ext cx="1238403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21" name="Graphic 16" descr="Graphic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378834" y="785458"/>
              <a:ext cx="90430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31" name="Picture Placeholder 6"/>
          <p:cNvSpPr>
            <a:spLocks noGrp="1"/>
          </p:cNvSpPr>
          <p:nvPr>
            <p:ph type="pic" idx="21"/>
          </p:nvPr>
        </p:nvSpPr>
        <p:spPr>
          <a:xfrm>
            <a:off x="5694288" y="1403764"/>
            <a:ext cx="6831851" cy="492199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032" name="Graphic 16" descr="Graphic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004" y="5242559"/>
            <a:ext cx="1778356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3" name="Graphic 17" descr="Graphic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01" y="5909440"/>
            <a:ext cx="894434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103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4055499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5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057275" y="1925990"/>
            <a:ext cx="4055499" cy="164528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36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9081345" y="3883214"/>
            <a:ext cx="5624911" cy="4052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7" name="Picture Placeholder 6"/>
          <p:cNvSpPr>
            <a:spLocks noGrp="1"/>
          </p:cNvSpPr>
          <p:nvPr>
            <p:ph type="pic" sz="quarter" idx="24"/>
          </p:nvPr>
        </p:nvSpPr>
        <p:spPr>
          <a:xfrm rot="10800000">
            <a:off x="7157218" y="5454232"/>
            <a:ext cx="3422044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957730" y="2477728"/>
            <a:ext cx="4831057" cy="34805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03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057275" y="1036628"/>
            <a:ext cx="4055499" cy="107730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647700" indent="-190500">
              <a:defRPr sz="2000" b="0"/>
            </a:lvl2pPr>
            <a:lvl3pPr marL="1143000" indent="-228600">
              <a:defRPr sz="2000" b="0"/>
            </a:lvl3pPr>
            <a:lvl4pPr marL="1625600" indent="-254000">
              <a:defRPr sz="2000" b="0"/>
            </a:lvl4pPr>
            <a:lvl5pPr marL="2082800" indent="-254000">
              <a:defRPr sz="2000" b="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6" name="Text Placeholder 3"/>
          <p:cNvSpPr>
            <a:spLocks noGrp="1"/>
          </p:cNvSpPr>
          <p:nvPr>
            <p:ph type="body" sz="half" idx="22"/>
          </p:nvPr>
        </p:nvSpPr>
        <p:spPr>
          <a:xfrm>
            <a:off x="6096001" y="1046458"/>
            <a:ext cx="5059682" cy="493145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7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-2537969" y="4194840"/>
            <a:ext cx="5624911" cy="40524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8" name="Picture Placeholder 6"/>
          <p:cNvSpPr>
            <a:spLocks noGrp="1"/>
          </p:cNvSpPr>
          <p:nvPr>
            <p:ph type="pic" sz="quarter" idx="24"/>
          </p:nvPr>
        </p:nvSpPr>
        <p:spPr>
          <a:xfrm rot="10800000" flipH="1">
            <a:off x="1412709" y="5573886"/>
            <a:ext cx="3546086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46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957730" y="2477728"/>
            <a:ext cx="4831057" cy="34805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047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8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1049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057275" y="1036628"/>
            <a:ext cx="4055499" cy="1077308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647700" indent="-190500">
              <a:defRPr sz="2000" b="0"/>
            </a:lvl2pPr>
            <a:lvl3pPr marL="1143000" indent="-228600">
              <a:defRPr sz="2000" b="0"/>
            </a:lvl3pPr>
            <a:lvl4pPr marL="1625600" indent="-254000">
              <a:defRPr sz="2000" b="0"/>
            </a:lvl4pPr>
            <a:lvl5pPr marL="2082800" indent="-254000">
              <a:defRPr sz="2000" b="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50" name="Text Placeholder 3"/>
          <p:cNvSpPr>
            <a:spLocks noGrp="1"/>
          </p:cNvSpPr>
          <p:nvPr>
            <p:ph type="body" sz="half" idx="22"/>
          </p:nvPr>
        </p:nvSpPr>
        <p:spPr>
          <a:xfrm>
            <a:off x="6096001" y="1046458"/>
            <a:ext cx="5059682" cy="4931457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1" name="Picture Placeholder 6"/>
          <p:cNvSpPr>
            <a:spLocks noGrp="1"/>
          </p:cNvSpPr>
          <p:nvPr>
            <p:ph type="pic" sz="half" idx="23"/>
          </p:nvPr>
        </p:nvSpPr>
        <p:spPr>
          <a:xfrm>
            <a:off x="-2537969" y="4194840"/>
            <a:ext cx="5624911" cy="40524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2" name="Picture Placeholder 6"/>
          <p:cNvSpPr>
            <a:spLocks noGrp="1"/>
          </p:cNvSpPr>
          <p:nvPr>
            <p:ph type="pic" sz="quarter" idx="24"/>
          </p:nvPr>
        </p:nvSpPr>
        <p:spPr>
          <a:xfrm rot="10800000" flipH="1">
            <a:off x="1412709" y="5573886"/>
            <a:ext cx="3546086" cy="227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6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783649"/>
            <a:ext cx="10098407" cy="791845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 marL="704850" indent="-247650">
              <a:defRPr sz="2600" b="0"/>
            </a:lvl2pPr>
            <a:lvl3pPr marL="1211580" indent="-297180">
              <a:defRPr sz="2600" b="0"/>
            </a:lvl3pPr>
            <a:lvl4pPr marL="1701800" indent="-330200">
              <a:defRPr sz="2600" b="0"/>
            </a:lvl4pPr>
            <a:lvl5pPr marL="2159000" indent="-330200">
              <a:defRPr sz="2600" b="0"/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2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69466" y="4236022"/>
            <a:ext cx="3261362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3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481893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6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894318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065" name="Graphic 23" descr="Graphic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92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Graphic 24" descr="Graphic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5" y="5744088"/>
            <a:ext cx="1816108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Graphic 25" descr="Graphic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97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69466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480561" y="1848677"/>
            <a:ext cx="3261360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91653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1" name="Picture Placeholder 6"/>
          <p:cNvSpPr>
            <a:spLocks noGrp="1"/>
          </p:cNvSpPr>
          <p:nvPr>
            <p:ph type="pic" sz="quarter" idx="27"/>
          </p:nvPr>
        </p:nvSpPr>
        <p:spPr>
          <a:xfrm rot="10800000">
            <a:off x="4984529" y="2907160"/>
            <a:ext cx="1474216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2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238240" y="3076668"/>
            <a:ext cx="941488" cy="6535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3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141291" y="3016624"/>
            <a:ext cx="1211840" cy="926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4" name="Picture Placeholder 6"/>
          <p:cNvSpPr>
            <a:spLocks noGrp="1"/>
          </p:cNvSpPr>
          <p:nvPr>
            <p:ph type="pic" sz="quarter" idx="30"/>
          </p:nvPr>
        </p:nvSpPr>
        <p:spPr>
          <a:xfrm rot="10800000">
            <a:off x="2910818" y="2702142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5" name="Picture Placeholder 6"/>
          <p:cNvSpPr>
            <a:spLocks noGrp="1"/>
          </p:cNvSpPr>
          <p:nvPr>
            <p:ph type="pic" sz="quarter" idx="31"/>
          </p:nvPr>
        </p:nvSpPr>
        <p:spPr>
          <a:xfrm rot="10800000">
            <a:off x="9379283" y="3274571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6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9944100" y="2774257"/>
            <a:ext cx="1468316" cy="1080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8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093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69466" y="549173"/>
            <a:ext cx="10098407" cy="5176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62000" indent="-304800">
              <a:defRPr sz="3200"/>
            </a:lvl2pPr>
            <a:lvl3pPr marL="1280160" indent="-365760">
              <a:defRPr sz="3200"/>
            </a:lvl3pPr>
            <a:lvl4pPr marL="1778000" indent="-406400">
              <a:defRPr sz="3200"/>
            </a:lvl4pPr>
            <a:lvl5pPr marL="2235200" indent="-406400">
              <a:defRPr sz="3200"/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69466" y="2690853"/>
            <a:ext cx="2491421" cy="1125009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95" name="Picture Placeholder 6"/>
          <p:cNvSpPr>
            <a:spLocks noGrp="1"/>
          </p:cNvSpPr>
          <p:nvPr>
            <p:ph type="pic" sz="quarter" idx="22"/>
          </p:nvPr>
        </p:nvSpPr>
        <p:spPr>
          <a:xfrm rot="10800000">
            <a:off x="4106209" y="1416875"/>
            <a:ext cx="1474216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6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6550304" y="1393322"/>
            <a:ext cx="1468318" cy="10800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7" name="Picture Placeholder 6"/>
          <p:cNvSpPr>
            <a:spLocks noGrp="1"/>
          </p:cNvSpPr>
          <p:nvPr>
            <p:ph type="pic" sz="quarter" idx="24"/>
          </p:nvPr>
        </p:nvSpPr>
        <p:spPr>
          <a:xfrm rot="10800000">
            <a:off x="9195534" y="1393322"/>
            <a:ext cx="1474217" cy="102335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8" name="Picture Placeholder 6"/>
          <p:cNvSpPr>
            <a:spLocks noGrp="1"/>
          </p:cNvSpPr>
          <p:nvPr>
            <p:ph type="pic" sz="quarter" idx="25"/>
          </p:nvPr>
        </p:nvSpPr>
        <p:spPr>
          <a:xfrm rot="10800000">
            <a:off x="1662111" y="1416875"/>
            <a:ext cx="1474217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99" name="Picture Placeholder 6"/>
          <p:cNvSpPr>
            <a:spLocks noGrp="1"/>
          </p:cNvSpPr>
          <p:nvPr>
            <p:ph type="pic" sz="quarter" idx="26"/>
          </p:nvPr>
        </p:nvSpPr>
        <p:spPr>
          <a:xfrm rot="10800000">
            <a:off x="4106209" y="3847150"/>
            <a:ext cx="1474216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0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6550304" y="3823598"/>
            <a:ext cx="1468318" cy="1080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1" name="Picture Placeholder 6"/>
          <p:cNvSpPr>
            <a:spLocks noGrp="1"/>
          </p:cNvSpPr>
          <p:nvPr>
            <p:ph type="pic" sz="quarter" idx="28"/>
          </p:nvPr>
        </p:nvSpPr>
        <p:spPr>
          <a:xfrm rot="10800000">
            <a:off x="9195534" y="3823598"/>
            <a:ext cx="1474217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2" name="Picture Placeholder 6"/>
          <p:cNvSpPr>
            <a:spLocks noGrp="1"/>
          </p:cNvSpPr>
          <p:nvPr>
            <p:ph type="pic" sz="quarter" idx="29"/>
          </p:nvPr>
        </p:nvSpPr>
        <p:spPr>
          <a:xfrm rot="10800000">
            <a:off x="1662111" y="3847150"/>
            <a:ext cx="1474217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03" name="Text Placeholder 3"/>
          <p:cNvSpPr>
            <a:spLocks noGrp="1"/>
          </p:cNvSpPr>
          <p:nvPr>
            <p:ph type="body" sz="quarter" idx="30"/>
          </p:nvPr>
        </p:nvSpPr>
        <p:spPr>
          <a:xfrm>
            <a:off x="3627251" y="2671048"/>
            <a:ext cx="2491420" cy="1125009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04" name="Text Placeholder 3"/>
          <p:cNvSpPr>
            <a:spLocks noGrp="1"/>
          </p:cNvSpPr>
          <p:nvPr>
            <p:ph type="body" sz="quarter" idx="31"/>
          </p:nvPr>
        </p:nvSpPr>
        <p:spPr>
          <a:xfrm>
            <a:off x="6151853" y="2671048"/>
            <a:ext cx="2491420" cy="112500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05" name="Text Placeholder 3"/>
          <p:cNvSpPr>
            <a:spLocks noGrp="1"/>
          </p:cNvSpPr>
          <p:nvPr>
            <p:ph type="body" sz="quarter" idx="32"/>
          </p:nvPr>
        </p:nvSpPr>
        <p:spPr>
          <a:xfrm>
            <a:off x="8659862" y="2671048"/>
            <a:ext cx="2491420" cy="112500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06" name="Text Placeholder 3"/>
          <p:cNvSpPr>
            <a:spLocks noGrp="1"/>
          </p:cNvSpPr>
          <p:nvPr>
            <p:ph type="body" sz="quarter" idx="33"/>
          </p:nvPr>
        </p:nvSpPr>
        <p:spPr>
          <a:xfrm>
            <a:off x="1072641" y="5052521"/>
            <a:ext cx="2491421" cy="1125010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07" name="Text Placeholder 3"/>
          <p:cNvSpPr>
            <a:spLocks noGrp="1"/>
          </p:cNvSpPr>
          <p:nvPr>
            <p:ph type="body" sz="quarter" idx="34"/>
          </p:nvPr>
        </p:nvSpPr>
        <p:spPr>
          <a:xfrm>
            <a:off x="3627251" y="5040433"/>
            <a:ext cx="2491420" cy="1125009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08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6151853" y="5036973"/>
            <a:ext cx="2491420" cy="1125009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09" name="Text Placeholder 3"/>
          <p:cNvSpPr>
            <a:spLocks noGrp="1"/>
          </p:cNvSpPr>
          <p:nvPr>
            <p:ph type="body" sz="quarter" idx="36"/>
          </p:nvPr>
        </p:nvSpPr>
        <p:spPr>
          <a:xfrm>
            <a:off x="8657600" y="5036972"/>
            <a:ext cx="2491420" cy="1125008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1114" name="Group 52"/>
          <p:cNvGrpSpPr/>
          <p:nvPr/>
        </p:nvGrpSpPr>
        <p:grpSpPr>
          <a:xfrm>
            <a:off x="-2" y="5266452"/>
            <a:ext cx="4283139" cy="1603126"/>
            <a:chOff x="0" y="0"/>
            <a:chExt cx="4283139" cy="1603125"/>
          </a:xfrm>
        </p:grpSpPr>
        <p:pic>
          <p:nvPicPr>
            <p:cNvPr id="1110" name="Graphic 53" descr="Graphic 53"/>
            <p:cNvPicPr>
              <a:picLocks noChangeAspect="1"/>
            </p:cNvPicPr>
            <p:nvPr/>
          </p:nvPicPr>
          <p:blipFill>
            <a:blip r:embed="rId3"/>
            <a:srcRect r="41556" b="27048"/>
            <a:stretch>
              <a:fillRect/>
            </a:stretch>
          </p:blipFill>
          <p:spPr>
            <a:xfrm flipH="1">
              <a:off x="-1" y="-1"/>
              <a:ext cx="1720333" cy="16031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1" name="Graphic 54" descr="Graphic 54"/>
            <p:cNvPicPr>
              <a:picLocks noChangeAspect="1"/>
            </p:cNvPicPr>
            <p:nvPr/>
          </p:nvPicPr>
          <p:blipFill>
            <a:blip r:embed="rId4"/>
            <a:srcRect t="45282"/>
            <a:stretch>
              <a:fillRect/>
            </a:stretch>
          </p:blipFill>
          <p:spPr>
            <a:xfrm rot="10800000" flipH="1">
              <a:off x="642004" y="785459"/>
              <a:ext cx="2001663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2" name="Graphic 55" descr="Graphic 5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2505710" y="412110"/>
              <a:ext cx="1238403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13" name="Graphic 56" descr="Graphic 5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3378834" y="785458"/>
              <a:ext cx="90430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3" name="Picture 8" descr="Picture 8"/>
          <p:cNvPicPr>
            <a:picLocks noChangeAspect="1"/>
          </p:cNvPicPr>
          <p:nvPr/>
        </p:nvPicPr>
        <p:blipFill>
          <a:blip r:embed="rId3"/>
          <a:srcRect l="15581" b="8746"/>
          <a:stretch>
            <a:fillRect/>
          </a:stretch>
        </p:blipFill>
        <p:spPr>
          <a:xfrm>
            <a:off x="-2" y="388189"/>
            <a:ext cx="7782072" cy="6322711"/>
          </a:xfrm>
          <a:prstGeom prst="rect">
            <a:avLst/>
          </a:prstGeom>
          <a:ln w="12700">
            <a:miter lim="400000"/>
          </a:ln>
        </p:spPr>
      </p:pic>
      <p:sp>
        <p:nvSpPr>
          <p:cNvPr id="1124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2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1006296"/>
            <a:ext cx="6528700" cy="49441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130" name="Group 11"/>
          <p:cNvGrpSpPr/>
          <p:nvPr/>
        </p:nvGrpSpPr>
        <p:grpSpPr>
          <a:xfrm>
            <a:off x="7306433" y="5254875"/>
            <a:ext cx="4885570" cy="1744044"/>
            <a:chOff x="0" y="-1"/>
            <a:chExt cx="4885568" cy="1744043"/>
          </a:xfrm>
        </p:grpSpPr>
        <p:pic>
          <p:nvPicPr>
            <p:cNvPr id="1126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3173186" y="-2"/>
              <a:ext cx="1712383" cy="160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7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254118" y="785458"/>
              <a:ext cx="1992413" cy="817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8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4" y="695599"/>
              <a:ext cx="1232680" cy="92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29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068947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8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Picture 8" descr="Picture 8"/>
          <p:cNvPicPr>
            <a:picLocks noChangeAspect="1"/>
          </p:cNvPicPr>
          <p:nvPr/>
        </p:nvPicPr>
        <p:blipFill>
          <a:blip r:embed="rId3"/>
          <a:srcRect l="15581" b="8745"/>
          <a:stretch>
            <a:fillRect/>
          </a:stretch>
        </p:blipFill>
        <p:spPr>
          <a:xfrm>
            <a:off x="-1885" y="1397479"/>
            <a:ext cx="7142866" cy="5306546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1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-1038204" y="1112257"/>
            <a:ext cx="6528701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146" name="Group 11"/>
          <p:cNvGrpSpPr/>
          <p:nvPr/>
        </p:nvGrpSpPr>
        <p:grpSpPr>
          <a:xfrm>
            <a:off x="7306433" y="5254875"/>
            <a:ext cx="4885570" cy="1744044"/>
            <a:chOff x="0" y="-1"/>
            <a:chExt cx="4885568" cy="1744043"/>
          </a:xfrm>
        </p:grpSpPr>
        <p:pic>
          <p:nvPicPr>
            <p:cNvPr id="1142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3173186" y="-2"/>
              <a:ext cx="1712383" cy="160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3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254118" y="785458"/>
              <a:ext cx="1992413" cy="817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4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4" y="695599"/>
              <a:ext cx="1232680" cy="92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5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068947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4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4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Picture 8" descr="Picture 8"/>
          <p:cNvPicPr>
            <a:picLocks noChangeAspect="1"/>
          </p:cNvPicPr>
          <p:nvPr/>
        </p:nvPicPr>
        <p:blipFill>
          <a:blip r:embed="rId3"/>
          <a:srcRect l="15581" b="8745"/>
          <a:stretch>
            <a:fillRect/>
          </a:stretch>
        </p:blipFill>
        <p:spPr>
          <a:xfrm>
            <a:off x="-250168" y="1461800"/>
            <a:ext cx="5840087" cy="4744906"/>
          </a:xfrm>
          <a:prstGeom prst="rect">
            <a:avLst/>
          </a:prstGeom>
          <a:ln w="12700">
            <a:miter lim="400000"/>
          </a:ln>
        </p:spPr>
      </p:pic>
      <p:sp>
        <p:nvSpPr>
          <p:cNvPr id="1156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6139876" y="1160462"/>
            <a:ext cx="5290124" cy="4093155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2400"/>
            </a:lvl1pPr>
            <a:lvl2pPr marL="228600" indent="-219075">
              <a:spcBef>
                <a:spcPts val="500"/>
              </a:spcBef>
              <a:buSzTx/>
              <a:buNone/>
              <a:defRPr sz="2400"/>
            </a:lvl2pPr>
            <a:lvl3pPr marL="228600" indent="0">
              <a:spcBef>
                <a:spcPts val="500"/>
              </a:spcBef>
              <a:buSzTx/>
              <a:buNone/>
              <a:defRPr sz="2400"/>
            </a:lvl3pPr>
            <a:lvl4pPr marL="228600" indent="0">
              <a:spcBef>
                <a:spcPts val="500"/>
              </a:spcBef>
              <a:buSzTx/>
              <a:buNone/>
              <a:defRPr sz="2400"/>
            </a:lvl4pPr>
            <a:lvl5pPr marL="228600" indent="0">
              <a:spcBef>
                <a:spcPts val="500"/>
              </a:spcBef>
              <a:buSz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57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-659507" y="1850363"/>
            <a:ext cx="5395410" cy="376112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162" name="Group 11"/>
          <p:cNvGrpSpPr/>
          <p:nvPr/>
        </p:nvGrpSpPr>
        <p:grpSpPr>
          <a:xfrm>
            <a:off x="7306433" y="5254875"/>
            <a:ext cx="4885570" cy="1744044"/>
            <a:chOff x="0" y="-1"/>
            <a:chExt cx="4885568" cy="1744043"/>
          </a:xfrm>
        </p:grpSpPr>
        <p:pic>
          <p:nvPicPr>
            <p:cNvPr id="1158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3173186" y="-2"/>
              <a:ext cx="1712383" cy="160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9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254118" y="785458"/>
              <a:ext cx="1992413" cy="817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0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4" y="695599"/>
              <a:ext cx="1232680" cy="92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1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068947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6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Picture 3" descr="Picture 3"/>
          <p:cNvPicPr>
            <a:picLocks noChangeAspect="1"/>
          </p:cNvPicPr>
          <p:nvPr/>
        </p:nvPicPr>
        <p:blipFill>
          <a:blip r:embed="rId3"/>
          <a:srcRect l="24718" b="6485"/>
          <a:stretch>
            <a:fillRect/>
          </a:stretch>
        </p:blipFill>
        <p:spPr>
          <a:xfrm>
            <a:off x="0" y="89207"/>
            <a:ext cx="9002022" cy="6626221"/>
          </a:xfrm>
          <a:prstGeom prst="rect">
            <a:avLst/>
          </a:prstGeom>
          <a:ln w="12700">
            <a:miter lim="400000"/>
          </a:ln>
        </p:spPr>
      </p:pic>
      <p:sp>
        <p:nvSpPr>
          <p:cNvPr id="117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73" name="Picture Placeholder 2"/>
          <p:cNvSpPr>
            <a:spLocks noGrp="1"/>
          </p:cNvSpPr>
          <p:nvPr>
            <p:ph type="pic" idx="21"/>
          </p:nvPr>
        </p:nvSpPr>
        <p:spPr>
          <a:xfrm>
            <a:off x="0" y="863721"/>
            <a:ext cx="6782766" cy="4944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178" name="Group 11"/>
          <p:cNvGrpSpPr/>
          <p:nvPr/>
        </p:nvGrpSpPr>
        <p:grpSpPr>
          <a:xfrm>
            <a:off x="7396948" y="5254875"/>
            <a:ext cx="4795053" cy="1603127"/>
            <a:chOff x="-1" y="-1"/>
            <a:chExt cx="4795051" cy="1603126"/>
          </a:xfrm>
        </p:grpSpPr>
        <p:pic>
          <p:nvPicPr>
            <p:cNvPr id="1174" name="Graphic 12" descr="Graphic 12"/>
            <p:cNvPicPr>
              <a:picLocks noChangeAspect="1"/>
            </p:cNvPicPr>
            <p:nvPr/>
          </p:nvPicPr>
          <p:blipFill>
            <a:blip r:embed="rId4"/>
            <a:srcRect r="41557" b="27048"/>
            <a:stretch>
              <a:fillRect/>
            </a:stretch>
          </p:blipFill>
          <p:spPr>
            <a:xfrm>
              <a:off x="3082668" y="-2"/>
              <a:ext cx="1712383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5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163602" y="785459"/>
              <a:ext cx="1992411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6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-2" y="404550"/>
              <a:ext cx="1232681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7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615" y="892066"/>
              <a:ext cx="900125" cy="6750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187" name="Picture Placeholder 2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pic>
        <p:nvPicPr>
          <p:cNvPr id="1188" name="Graphic 9" descr="Graphic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953" y="6044017"/>
            <a:ext cx="1778355" cy="1333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9" name="Graphic 10" descr="Graphic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1423" y="5958249"/>
            <a:ext cx="894436" cy="670828"/>
          </a:xfrm>
          <a:prstGeom prst="rect">
            <a:avLst/>
          </a:prstGeom>
          <a:ln w="12700">
            <a:miter lim="400000"/>
          </a:ln>
        </p:spPr>
      </p:pic>
      <p:sp>
        <p:nvSpPr>
          <p:cNvPr id="119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7100181" y="1161722"/>
            <a:ext cx="4055502" cy="4717969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91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-2453103" y="4716538"/>
            <a:ext cx="4932913" cy="35539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92" name="Picture Placeholder 6"/>
          <p:cNvSpPr>
            <a:spLocks noGrp="1"/>
          </p:cNvSpPr>
          <p:nvPr>
            <p:ph type="pic" sz="quarter" idx="23"/>
          </p:nvPr>
        </p:nvSpPr>
        <p:spPr>
          <a:xfrm rot="10800000" flipH="1">
            <a:off x="1100150" y="5819268"/>
            <a:ext cx="2812970" cy="180389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9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201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1026794"/>
            <a:ext cx="3383113" cy="791847"/>
          </a:xfrm>
          <a:prstGeom prst="rect">
            <a:avLst/>
          </a:prstGeom>
        </p:spPr>
        <p:txBody>
          <a:bodyPr/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202" name="Graphic 13" descr="Graphic 13"/>
          <p:cNvPicPr>
            <a:picLocks noChangeAspect="1"/>
          </p:cNvPicPr>
          <p:nvPr/>
        </p:nvPicPr>
        <p:blipFill>
          <a:blip r:embed="rId3"/>
          <a:srcRect r="41557" b="27048"/>
          <a:stretch>
            <a:fillRect/>
          </a:stretch>
        </p:blipFill>
        <p:spPr>
          <a:xfrm>
            <a:off x="8808887" y="3690744"/>
            <a:ext cx="3383114" cy="316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Graphic 14" descr="Graphic 14"/>
          <p:cNvPicPr>
            <a:picLocks noChangeAspect="1"/>
          </p:cNvPicPr>
          <p:nvPr/>
        </p:nvPicPr>
        <p:blipFill>
          <a:blip r:embed="rId4"/>
          <a:srcRect t="45282"/>
          <a:stretch>
            <a:fillRect/>
          </a:stretch>
        </p:blipFill>
        <p:spPr>
          <a:xfrm rot="10800000">
            <a:off x="6993104" y="5242557"/>
            <a:ext cx="3936363" cy="1615443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57275" y="783649"/>
            <a:ext cx="10098407" cy="791845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 marL="704850" indent="-247650">
              <a:defRPr sz="2600" b="0"/>
            </a:lvl2pPr>
            <a:lvl3pPr marL="1211580" indent="-297180">
              <a:defRPr sz="2600" b="0"/>
            </a:lvl3pPr>
            <a:lvl4pPr marL="1701800" indent="-330200">
              <a:defRPr sz="2600" b="0"/>
            </a:lvl4pPr>
            <a:lvl5pPr marL="2159000" indent="-330200">
              <a:defRPr sz="2600" b="0"/>
            </a:lvl5pPr>
          </a:lstStyle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069466" y="4236022"/>
            <a:ext cx="3261362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19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4481893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0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7894318" y="4236022"/>
            <a:ext cx="3261360" cy="1427164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1" name="Graphic 23" descr="Graphic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92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Graphic 24" descr="Graphic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275" y="5744088"/>
            <a:ext cx="1816108" cy="4979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raphic 25" descr="Graphic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797" y="5744088"/>
            <a:ext cx="1816110" cy="497967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069466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480561" y="1848677"/>
            <a:ext cx="3261360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91653" y="1848677"/>
            <a:ext cx="3261362" cy="20320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Picture Placeholder 6"/>
          <p:cNvSpPr>
            <a:spLocks noGrp="1"/>
          </p:cNvSpPr>
          <p:nvPr>
            <p:ph type="pic" sz="quarter" idx="27"/>
          </p:nvPr>
        </p:nvSpPr>
        <p:spPr>
          <a:xfrm rot="10800000">
            <a:off x="4984529" y="2907160"/>
            <a:ext cx="1474216" cy="10233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238240" y="3076668"/>
            <a:ext cx="941488" cy="6535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9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141291" y="3016624"/>
            <a:ext cx="1211840" cy="92646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0" name="Picture Placeholder 6"/>
          <p:cNvSpPr>
            <a:spLocks noGrp="1"/>
          </p:cNvSpPr>
          <p:nvPr>
            <p:ph type="pic" sz="quarter" idx="30"/>
          </p:nvPr>
        </p:nvSpPr>
        <p:spPr>
          <a:xfrm rot="10800000">
            <a:off x="2910818" y="2702142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Picture Placeholder 6"/>
          <p:cNvSpPr>
            <a:spLocks noGrp="1"/>
          </p:cNvSpPr>
          <p:nvPr>
            <p:ph type="pic" sz="quarter" idx="31"/>
          </p:nvPr>
        </p:nvSpPr>
        <p:spPr>
          <a:xfrm rot="10800000">
            <a:off x="9379283" y="3274571"/>
            <a:ext cx="941488" cy="653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" name="Picture Placeholder 6"/>
          <p:cNvSpPr>
            <a:spLocks noGrp="1"/>
          </p:cNvSpPr>
          <p:nvPr>
            <p:ph type="pic" sz="quarter" idx="32"/>
          </p:nvPr>
        </p:nvSpPr>
        <p:spPr>
          <a:xfrm>
            <a:off x="9944100" y="2774257"/>
            <a:ext cx="1468316" cy="108004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1212" name="标题文本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213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lIns="45718" tIns="45718" rIns="45718" bIns="45718"/>
          <a:lstStyle>
            <a:lvl1pPr marL="228600" indent="-228600">
              <a:buSzPct val="100000"/>
              <a:buFont typeface="Arial"/>
              <a:buChar char="•"/>
              <a:defRPr sz="2800" b="0">
                <a:solidFill>
                  <a:srgbClr val="000000"/>
                </a:solidFill>
              </a:defRPr>
            </a:lvl1pPr>
            <a:lvl2pPr marL="723900" indent="-266700">
              <a:buFont typeface="Arial"/>
              <a:defRPr sz="2800" b="0">
                <a:solidFill>
                  <a:srgbClr val="000000"/>
                </a:solidFill>
              </a:defRPr>
            </a:lvl2pPr>
            <a:lvl3pPr marL="1234438" indent="-320038">
              <a:buFont typeface="Arial"/>
              <a:defRPr sz="2800" b="0">
                <a:solidFill>
                  <a:srgbClr val="000000"/>
                </a:solidFill>
              </a:defRPr>
            </a:lvl3pPr>
            <a:lvl4pPr marL="1727200" indent="-355600">
              <a:buFont typeface="Arial"/>
              <a:defRPr sz="2800" b="0">
                <a:solidFill>
                  <a:srgbClr val="000000"/>
                </a:solidFill>
              </a:defRPr>
            </a:lvl4pPr>
            <a:lvl5pPr marL="2184400" indent="-355600">
              <a:buFont typeface="Arial"/>
              <a:defRPr sz="2800" b="0">
                <a:solidFill>
                  <a:srgbClr val="00000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83948" y="6529809"/>
            <a:ext cx="358412" cy="35066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aphic 9" descr="Graphic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Picture 8" descr="Picture 8"/>
          <p:cNvPicPr>
            <a:picLocks noChangeAspect="1"/>
          </p:cNvPicPr>
          <p:nvPr/>
        </p:nvPicPr>
        <p:blipFill>
          <a:blip r:embed="rId3"/>
          <a:srcRect l="15581" b="8745"/>
          <a:stretch>
            <a:fillRect/>
          </a:stretch>
        </p:blipFill>
        <p:spPr>
          <a:xfrm>
            <a:off x="0" y="452667"/>
            <a:ext cx="7702709" cy="6258235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013289" y="1161722"/>
            <a:ext cx="3142393" cy="4093156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500"/>
              </a:spcBef>
              <a:defRPr sz="1400"/>
            </a:lvl1pPr>
            <a:lvl2pPr marL="228600" indent="-219075">
              <a:spcBef>
                <a:spcPts val="500"/>
              </a:spcBef>
              <a:buSzTx/>
              <a:buNone/>
              <a:defRPr sz="1400"/>
            </a:lvl2pPr>
            <a:lvl3pPr marL="228600" indent="0">
              <a:spcBef>
                <a:spcPts val="500"/>
              </a:spcBef>
              <a:buSzTx/>
              <a:buNone/>
              <a:defRPr sz="1400"/>
            </a:lvl3pPr>
            <a:lvl4pPr marL="228600" indent="0">
              <a:spcBef>
                <a:spcPts val="500"/>
              </a:spcBef>
              <a:buSzTx/>
              <a:buNone/>
              <a:defRPr sz="1400"/>
            </a:lvl4pPr>
            <a:lvl5pPr marL="228600" indent="0">
              <a:spcBef>
                <a:spcPts val="500"/>
              </a:spcBef>
              <a:buSzTx/>
              <a:buNone/>
              <a:defRPr sz="1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4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0" y="1006296"/>
            <a:ext cx="6528700" cy="49441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grpSp>
        <p:nvGrpSpPr>
          <p:cNvPr id="148" name="Group 11"/>
          <p:cNvGrpSpPr/>
          <p:nvPr/>
        </p:nvGrpSpPr>
        <p:grpSpPr>
          <a:xfrm>
            <a:off x="7306433" y="5254875"/>
            <a:ext cx="4885570" cy="1744044"/>
            <a:chOff x="0" y="-1"/>
            <a:chExt cx="4885568" cy="1744043"/>
          </a:xfrm>
        </p:grpSpPr>
        <p:pic>
          <p:nvPicPr>
            <p:cNvPr id="144" name="Graphic 12" descr="Graphic 12"/>
            <p:cNvPicPr>
              <a:picLocks noChangeAspect="1"/>
            </p:cNvPicPr>
            <p:nvPr/>
          </p:nvPicPr>
          <p:blipFill>
            <a:blip r:embed="rId4"/>
            <a:srcRect r="41556" b="27048"/>
            <a:stretch>
              <a:fillRect/>
            </a:stretch>
          </p:blipFill>
          <p:spPr>
            <a:xfrm>
              <a:off x="3173186" y="-2"/>
              <a:ext cx="1712383" cy="1603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Graphic 14" descr="Graphic 14"/>
            <p:cNvPicPr>
              <a:picLocks noChangeAspect="1"/>
            </p:cNvPicPr>
            <p:nvPr/>
          </p:nvPicPr>
          <p:blipFill>
            <a:blip r:embed="rId5"/>
            <a:srcRect t="45282"/>
            <a:stretch>
              <a:fillRect/>
            </a:stretch>
          </p:blipFill>
          <p:spPr>
            <a:xfrm rot="10800000">
              <a:off x="2254118" y="785458"/>
              <a:ext cx="1992413" cy="817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6" name="Graphic 15" descr="Graphic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536534" y="695599"/>
              <a:ext cx="1232680" cy="9245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Graphic 16" descr="Graphic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1068947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image" Target="../media/image3.png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86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9" descr="Graphic 9"/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9951324" y="440632"/>
            <a:ext cx="1741568" cy="4179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057275" y="1026794"/>
            <a:ext cx="10098407" cy="791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Click to add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8" name="Group 1"/>
          <p:cNvGrpSpPr/>
          <p:nvPr/>
        </p:nvGrpSpPr>
        <p:grpSpPr>
          <a:xfrm>
            <a:off x="7928657" y="5254875"/>
            <a:ext cx="4263346" cy="1603127"/>
            <a:chOff x="0" y="-1"/>
            <a:chExt cx="4263345" cy="1603126"/>
          </a:xfrm>
        </p:grpSpPr>
        <p:pic>
          <p:nvPicPr>
            <p:cNvPr id="4" name="Graphic 13" descr="Graphic 13"/>
            <p:cNvPicPr>
              <a:picLocks noChangeAspect="1"/>
            </p:cNvPicPr>
            <p:nvPr/>
          </p:nvPicPr>
          <p:blipFill>
            <a:blip r:embed="rId83"/>
            <a:srcRect r="41556" b="27048"/>
            <a:stretch>
              <a:fillRect/>
            </a:stretch>
          </p:blipFill>
          <p:spPr>
            <a:xfrm>
              <a:off x="2550962" y="-2"/>
              <a:ext cx="1712384" cy="16031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Graphic 14" descr="Graphic 14"/>
            <p:cNvPicPr>
              <a:picLocks noChangeAspect="1"/>
            </p:cNvPicPr>
            <p:nvPr/>
          </p:nvPicPr>
          <p:blipFill>
            <a:blip r:embed="rId84"/>
            <a:srcRect t="45282"/>
            <a:stretch>
              <a:fillRect/>
            </a:stretch>
          </p:blipFill>
          <p:spPr>
            <a:xfrm rot="10800000">
              <a:off x="1631894" y="785459"/>
              <a:ext cx="1992412" cy="8176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Graphic 15" descr="Graphic 15"/>
            <p:cNvPicPr>
              <a:picLocks noChangeAspect="1"/>
            </p:cNvPicPr>
            <p:nvPr/>
          </p:nvPicPr>
          <p:blipFill>
            <a:blip r:embed="rId85"/>
            <a:stretch>
              <a:fillRect/>
            </a:stretch>
          </p:blipFill>
          <p:spPr>
            <a:xfrm rot="10800000">
              <a:off x="536533" y="412110"/>
              <a:ext cx="1232680" cy="9245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Graphic 16" descr="Graphic 16"/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>
              <a:off x="-1" y="785458"/>
              <a:ext cx="900125" cy="675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" name="标题文本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46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标题文本</a:t>
            </a:r>
          </a:p>
        </p:txBody>
      </p:sp>
      <p:sp>
        <p:nvSpPr>
          <p:cNvPr id="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9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9525" marR="0" indent="-952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1pPr>
      <a:lvl2pPr marL="819150" marR="0" indent="-3619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2pPr>
      <a:lvl3pPr marL="1348738" marR="0" indent="-4343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3pPr>
      <a:lvl4pPr marL="1854200" marR="0" indent="-482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4pPr>
      <a:lvl5pPr marL="2311400" marR="0" indent="-482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5pPr>
      <a:lvl6pPr marL="2768600" marR="0" indent="-482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6pPr>
      <a:lvl7pPr marL="3225800" marR="0" indent="-482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7pPr>
      <a:lvl8pPr marL="3683000" marR="0" indent="-482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8pPr>
      <a:lvl9pPr marL="4140200" marR="0" indent="-482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800" b="1" i="0" u="none" strike="noStrike" cap="none" spc="0" baseline="0">
          <a:solidFill>
            <a:schemeClr val="accent2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britbots.com/" TargetMode="Externa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vestors-visa-endorsement.co.uk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Welcome to Envestors</a:t>
            </a:r>
          </a:p>
        </p:txBody>
      </p:sp>
      <p:sp>
        <p:nvSpPr>
          <p:cNvPr id="1224" name="Text Placeholder 5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>
              <a:buFont typeface="Arial"/>
              <a:defRPr sz="3200"/>
            </a:pPr>
            <a:r>
              <a:t>MBEB Endorsement Services</a:t>
            </a:r>
          </a:p>
          <a:p>
            <a:pPr>
              <a:buFont typeface="Arial"/>
              <a:defRPr sz="3200"/>
            </a:pPr>
            <a:endParaRPr/>
          </a:p>
          <a:p>
            <a:pPr>
              <a:buFont typeface="Arial"/>
              <a:defRPr sz="3200"/>
            </a:pPr>
            <a:r>
              <a:t>13</a:t>
            </a:r>
            <a:r>
              <a:rPr baseline="30000"/>
              <a:t>th</a:t>
            </a:r>
            <a:r>
              <a:t> April 2023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876108" y="890234"/>
            <a:ext cx="10098407" cy="791849"/>
          </a:xfrm>
          <a:prstGeom prst="rect">
            <a:avLst/>
          </a:prstGeom>
        </p:spPr>
        <p:txBody>
          <a:bodyPr/>
          <a:lstStyle>
            <a:lvl1pPr marL="8286" indent="-8286" algn="ctr" defTabSz="795527">
              <a:spcBef>
                <a:spcPts val="800"/>
              </a:spcBef>
              <a:defRPr sz="3300">
                <a:solidFill>
                  <a:srgbClr val="00A4B4"/>
                </a:solidFill>
              </a:defRPr>
            </a:lvl1pPr>
          </a:lstStyle>
          <a:p>
            <a:r>
              <a:t>The leading start-up ecosystem platform in the UK</a:t>
            </a:r>
          </a:p>
        </p:txBody>
      </p:sp>
      <p:pic>
        <p:nvPicPr>
          <p:cNvPr id="1344" name="Picture 8" descr="Picture 8"/>
          <p:cNvPicPr>
            <a:picLocks noChangeAspect="1"/>
          </p:cNvPicPr>
          <p:nvPr/>
        </p:nvPicPr>
        <p:blipFill>
          <a:blip r:embed="rId3"/>
          <a:srcRect l="44479" t="29444" r="29069" b="13148"/>
          <a:stretch>
            <a:fillRect/>
          </a:stretch>
        </p:blipFill>
        <p:spPr>
          <a:xfrm>
            <a:off x="1509178" y="3820993"/>
            <a:ext cx="1824777" cy="2227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5" name="Picture 14" descr="Picture 14"/>
          <p:cNvPicPr>
            <a:picLocks noChangeAspect="1"/>
          </p:cNvPicPr>
          <p:nvPr/>
        </p:nvPicPr>
        <p:blipFill>
          <a:blip r:embed="rId4"/>
          <a:srcRect l="4911" t="15079" r="80583" b="76469"/>
          <a:stretch>
            <a:fillRect/>
          </a:stretch>
        </p:blipFill>
        <p:spPr>
          <a:xfrm>
            <a:off x="1046795" y="2113788"/>
            <a:ext cx="2415934" cy="791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6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075" y="4382680"/>
            <a:ext cx="1930827" cy="1104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7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065" y="2113788"/>
            <a:ext cx="1332683" cy="1332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8" name="Picture 6" descr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075" y="2113788"/>
            <a:ext cx="2080670" cy="1040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Picture 8" descr="Picture 8"/>
          <p:cNvPicPr>
            <a:picLocks noChangeAspect="1"/>
          </p:cNvPicPr>
          <p:nvPr/>
        </p:nvPicPr>
        <p:blipFill>
          <a:blip r:embed="rId8"/>
          <a:srcRect r="44434"/>
          <a:stretch>
            <a:fillRect/>
          </a:stretch>
        </p:blipFill>
        <p:spPr>
          <a:xfrm>
            <a:off x="8941282" y="4594030"/>
            <a:ext cx="2195468" cy="681732"/>
          </a:xfrm>
          <a:prstGeom prst="rect">
            <a:avLst/>
          </a:prstGeom>
          <a:ln w="12700">
            <a:miter lim="400000"/>
          </a:ln>
        </p:spPr>
      </p:pic>
      <p:sp>
        <p:nvSpPr>
          <p:cNvPr id="1350" name="TextBox 3"/>
          <p:cNvSpPr txBox="1"/>
          <p:nvPr/>
        </p:nvSpPr>
        <p:spPr>
          <a:xfrm>
            <a:off x="780195" y="3112069"/>
            <a:ext cx="3343750" cy="49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Envestors ranked </a:t>
            </a:r>
          </a:p>
          <a:p>
            <a:pPr algn="ctr">
              <a:defRPr sz="1400" i="1">
                <a:latin typeface="Arial"/>
                <a:ea typeface="Arial"/>
                <a:cs typeface="Arial"/>
                <a:sym typeface="Arial"/>
              </a:defRPr>
            </a:pPr>
            <a:r>
              <a:t>“Most Active Investment Platform in UK”</a:t>
            </a:r>
          </a:p>
        </p:txBody>
      </p:sp>
      <p:sp>
        <p:nvSpPr>
          <p:cNvPr id="1351" name="TextBox 17"/>
          <p:cNvSpPr txBox="1"/>
          <p:nvPr/>
        </p:nvSpPr>
        <p:spPr>
          <a:xfrm>
            <a:off x="1286163" y="6060684"/>
            <a:ext cx="2283246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3-times winner</a:t>
            </a:r>
          </a:p>
        </p:txBody>
      </p:sp>
      <p:sp>
        <p:nvSpPr>
          <p:cNvPr id="1352" name="TextBox 18"/>
          <p:cNvSpPr txBox="1"/>
          <p:nvPr/>
        </p:nvSpPr>
        <p:spPr>
          <a:xfrm>
            <a:off x="4917866" y="5629550"/>
            <a:ext cx="2283246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Founding Member</a:t>
            </a:r>
          </a:p>
        </p:txBody>
      </p:sp>
      <p:sp>
        <p:nvSpPr>
          <p:cNvPr id="1353" name="TextBox 19"/>
          <p:cNvSpPr txBox="1"/>
          <p:nvPr/>
        </p:nvSpPr>
        <p:spPr>
          <a:xfrm>
            <a:off x="4669089" y="3116610"/>
            <a:ext cx="2903480" cy="695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Legacy Endorser since Jan. 2020</a:t>
            </a:r>
          </a:p>
          <a:p>
            <a:pPr algn="ctr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Approved Visa Endorser</a:t>
            </a:r>
          </a:p>
          <a:p>
            <a:pPr algn="ctr">
              <a:defRPr sz="1400" i="1">
                <a:latin typeface="Arial"/>
                <a:ea typeface="Arial"/>
                <a:cs typeface="Arial"/>
                <a:sym typeface="Arial"/>
              </a:defRPr>
            </a:pPr>
            <a:r>
              <a:t>Six year contract (2023-29)</a:t>
            </a:r>
          </a:p>
        </p:txBody>
      </p:sp>
      <p:sp>
        <p:nvSpPr>
          <p:cNvPr id="1354" name="TextBox 20"/>
          <p:cNvSpPr txBox="1"/>
          <p:nvPr/>
        </p:nvSpPr>
        <p:spPr>
          <a:xfrm>
            <a:off x="8830740" y="5273920"/>
            <a:ext cx="2283246" cy="492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Fully regulated by FCA (UK)</a:t>
            </a:r>
          </a:p>
        </p:txBody>
      </p:sp>
      <p:sp>
        <p:nvSpPr>
          <p:cNvPr id="1355" name="TextBox 21"/>
          <p:cNvSpPr txBox="1"/>
          <p:nvPr/>
        </p:nvSpPr>
        <p:spPr>
          <a:xfrm>
            <a:off x="8830740" y="3429001"/>
            <a:ext cx="2283246" cy="288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Member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860378" y="1884045"/>
            <a:ext cx="10563226" cy="1544957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r>
              <a:t>Envestors has endorsed c.300 Innovator &amp; Start-Up applicants to date.</a:t>
            </a:r>
          </a:p>
        </p:txBody>
      </p:sp>
      <p:pic>
        <p:nvPicPr>
          <p:cNvPr id="136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77" y="4284559"/>
            <a:ext cx="3752852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596" y="3760684"/>
            <a:ext cx="2619377" cy="1743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TextBox 10"/>
          <p:cNvSpPr txBox="1"/>
          <p:nvPr/>
        </p:nvSpPr>
        <p:spPr>
          <a:xfrm>
            <a:off x="424011" y="315358"/>
            <a:ext cx="10281661" cy="470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600"/>
              </a:lnSpc>
              <a:defRPr sz="3300" b="1"/>
            </a:lvl1pPr>
          </a:lstStyle>
          <a:p>
            <a:r>
              <a:t>The Envestors Endorsement Team </a:t>
            </a:r>
          </a:p>
        </p:txBody>
      </p:sp>
      <p:sp>
        <p:nvSpPr>
          <p:cNvPr id="1364" name="TextBox 10"/>
          <p:cNvSpPr txBox="1"/>
          <p:nvPr/>
        </p:nvSpPr>
        <p:spPr>
          <a:xfrm>
            <a:off x="7516655" y="5890698"/>
            <a:ext cx="2237247" cy="67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Jenny Teng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Investment Manager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Legacy Clients</a:t>
            </a:r>
          </a:p>
        </p:txBody>
      </p:sp>
      <p:sp>
        <p:nvSpPr>
          <p:cNvPr id="1365" name="TextBox 11"/>
          <p:cNvSpPr txBox="1"/>
          <p:nvPr/>
        </p:nvSpPr>
        <p:spPr>
          <a:xfrm>
            <a:off x="9188987" y="1300384"/>
            <a:ext cx="2988471" cy="67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Joel Drake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Senior Investment 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Manager</a:t>
            </a:r>
          </a:p>
        </p:txBody>
      </p:sp>
      <p:sp>
        <p:nvSpPr>
          <p:cNvPr id="1366" name="TextBox 13"/>
          <p:cNvSpPr txBox="1"/>
          <p:nvPr/>
        </p:nvSpPr>
        <p:spPr>
          <a:xfrm>
            <a:off x="-122693" y="1300383"/>
            <a:ext cx="2988473" cy="686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Scott Haughton 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Co-Founder, 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COO &amp; Director</a:t>
            </a:r>
            <a:r>
              <a:rPr b="0"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</a:p>
        </p:txBody>
      </p:sp>
      <p:pic>
        <p:nvPicPr>
          <p:cNvPr id="1367" name="Picture 18" descr="Picture 18"/>
          <p:cNvPicPr>
            <a:picLocks noChangeAspect="1"/>
          </p:cNvPicPr>
          <p:nvPr/>
        </p:nvPicPr>
        <p:blipFill>
          <a:blip r:embed="rId2"/>
          <a:srcRect l="13828"/>
          <a:stretch>
            <a:fillRect/>
          </a:stretch>
        </p:blipFill>
        <p:spPr>
          <a:xfrm>
            <a:off x="2215089" y="789848"/>
            <a:ext cx="2561060" cy="2229233"/>
          </a:xfrm>
          <a:prstGeom prst="rect">
            <a:avLst/>
          </a:prstGeom>
          <a:ln w="12700">
            <a:miter lim="400000"/>
          </a:ln>
        </p:spPr>
      </p:pic>
      <p:sp>
        <p:nvSpPr>
          <p:cNvPr id="1368" name="TextBox 20"/>
          <p:cNvSpPr txBox="1"/>
          <p:nvPr/>
        </p:nvSpPr>
        <p:spPr>
          <a:xfrm>
            <a:off x="3191093" y="5928176"/>
            <a:ext cx="2237247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Katrina Petersone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Investment Manager</a:t>
            </a:r>
          </a:p>
        </p:txBody>
      </p:sp>
      <p:sp>
        <p:nvSpPr>
          <p:cNvPr id="1369" name="TextBox 12"/>
          <p:cNvSpPr txBox="1"/>
          <p:nvPr/>
        </p:nvSpPr>
        <p:spPr>
          <a:xfrm>
            <a:off x="468283" y="5890698"/>
            <a:ext cx="2722812" cy="450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Doris Zhang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Investment  Manager</a:t>
            </a:r>
          </a:p>
        </p:txBody>
      </p:sp>
      <p:sp>
        <p:nvSpPr>
          <p:cNvPr id="1370" name="TextBox 14"/>
          <p:cNvSpPr txBox="1"/>
          <p:nvPr/>
        </p:nvSpPr>
        <p:spPr>
          <a:xfrm>
            <a:off x="9753899" y="5928176"/>
            <a:ext cx="2237247" cy="679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Iman El Sherif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Investment Manager</a:t>
            </a:r>
          </a:p>
          <a:p>
            <a:pPr algn="ctr">
              <a:defRPr sz="1600" b="1">
                <a:latin typeface="Arial"/>
                <a:ea typeface="Arial"/>
                <a:cs typeface="Arial"/>
                <a:sym typeface="Arial"/>
              </a:defRPr>
            </a:pPr>
            <a:r>
              <a:t>Legacy Clients</a:t>
            </a:r>
          </a:p>
        </p:txBody>
      </p:sp>
      <p:pic>
        <p:nvPicPr>
          <p:cNvPr id="1371" name="Picture 1" descr="Picture 1"/>
          <p:cNvPicPr>
            <a:picLocks noChangeAspect="1"/>
          </p:cNvPicPr>
          <p:nvPr/>
        </p:nvPicPr>
        <p:blipFill>
          <a:blip r:embed="rId3"/>
          <a:srcRect l="9382" r="8102"/>
          <a:stretch>
            <a:fillRect/>
          </a:stretch>
        </p:blipFill>
        <p:spPr>
          <a:xfrm>
            <a:off x="7712250" y="3489661"/>
            <a:ext cx="1846055" cy="2237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2" name="Picture 6" descr="Picture 6"/>
          <p:cNvPicPr>
            <a:picLocks noChangeAspect="1"/>
          </p:cNvPicPr>
          <p:nvPr/>
        </p:nvPicPr>
        <p:blipFill>
          <a:blip r:embed="rId4"/>
          <a:srcRect l="19885" r="16502"/>
          <a:stretch>
            <a:fillRect/>
          </a:stretch>
        </p:blipFill>
        <p:spPr>
          <a:xfrm>
            <a:off x="10136037" y="3489659"/>
            <a:ext cx="1697708" cy="2237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3" name="Picture 8" descr="Picture 8"/>
          <p:cNvPicPr>
            <a:picLocks noChangeAspect="1"/>
          </p:cNvPicPr>
          <p:nvPr/>
        </p:nvPicPr>
        <p:blipFill>
          <a:blip r:embed="rId5"/>
          <a:srcRect l="16444" r="7264"/>
          <a:stretch>
            <a:fillRect/>
          </a:stretch>
        </p:blipFill>
        <p:spPr>
          <a:xfrm>
            <a:off x="3460863" y="3502061"/>
            <a:ext cx="1697709" cy="222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4" name="Picture 15" descr="Picture 15"/>
          <p:cNvPicPr>
            <a:picLocks noChangeAspect="1"/>
          </p:cNvPicPr>
          <p:nvPr/>
        </p:nvPicPr>
        <p:blipFill>
          <a:blip r:embed="rId6"/>
          <a:srcRect l="12363" t="22104" r="8396" b="8534"/>
          <a:stretch>
            <a:fillRect/>
          </a:stretch>
        </p:blipFill>
        <p:spPr>
          <a:xfrm>
            <a:off x="7712250" y="603849"/>
            <a:ext cx="1846055" cy="2423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5" name="Picture 17" descr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940" y="3489661"/>
            <a:ext cx="1549757" cy="22372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Text Placeholder 3"/>
          <p:cNvSpPr txBox="1">
            <a:spLocks noGrp="1"/>
          </p:cNvSpPr>
          <p:nvPr>
            <p:ph type="body" sz="half" idx="1"/>
          </p:nvPr>
        </p:nvSpPr>
        <p:spPr>
          <a:xfrm>
            <a:off x="747712" y="2612926"/>
            <a:ext cx="9124951" cy="2367037"/>
          </a:xfrm>
          <a:prstGeom prst="rect">
            <a:avLst/>
          </a:prstGeom>
        </p:spPr>
        <p:txBody>
          <a:bodyPr/>
          <a:lstStyle/>
          <a:p>
            <a:pPr marL="347472" indent="-347472" algn="l" defTabSz="694944">
              <a:spcBef>
                <a:spcPts val="700"/>
              </a:spcBef>
              <a:buSzPct val="100000"/>
              <a:buFont typeface="Arial"/>
              <a:buChar char="•"/>
              <a:defRPr sz="2100" b="0"/>
            </a:pPr>
            <a:r>
              <a:t>Britbots is an investment fund that backs bold entrepreneurs that have established start-ups in the areas of </a:t>
            </a:r>
            <a:r>
              <a:rPr b="1"/>
              <a:t>robotics, AI, automation </a:t>
            </a:r>
            <a:r>
              <a:t>and </a:t>
            </a:r>
            <a:r>
              <a:rPr b="1"/>
              <a:t>electrification</a:t>
            </a:r>
            <a:r>
              <a:t>.</a:t>
            </a:r>
          </a:p>
          <a:p>
            <a:pPr marL="347472" indent="-347472" algn="l" defTabSz="694944">
              <a:spcBef>
                <a:spcPts val="700"/>
              </a:spcBef>
              <a:buSzPct val="100000"/>
              <a:buFont typeface="Arial"/>
              <a:buChar char="•"/>
              <a:defRPr sz="2100" b="0"/>
            </a:pPr>
            <a:r>
              <a:t>The fund has supported over forty businesses to-date, including companies run by founders on the Innovator Visa scheme. </a:t>
            </a:r>
          </a:p>
          <a:p>
            <a:pPr marL="347472" indent="-347472" algn="l" defTabSz="694944">
              <a:spcBef>
                <a:spcPts val="700"/>
              </a:spcBef>
              <a:buSzPct val="100000"/>
              <a:buFont typeface="Arial"/>
              <a:buChar char="•"/>
              <a:defRPr sz="2100" b="0"/>
            </a:pPr>
            <a:r>
              <a:t>Britbots is a delivery partner to Envestors</a:t>
            </a:r>
          </a:p>
          <a:p>
            <a:pPr marL="347472" indent="-347472" algn="l" defTabSz="694944">
              <a:spcBef>
                <a:spcPts val="700"/>
              </a:spcBef>
              <a:buSzPct val="100000"/>
              <a:buFont typeface="Arial"/>
              <a:buChar char="•"/>
              <a:defRPr sz="2100" b="0" u="sng">
                <a:solidFill>
                  <a:srgbClr val="77B729"/>
                </a:solidFill>
                <a:uFill>
                  <a:solidFill>
                    <a:srgbClr val="77B729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www.britbots.com</a:t>
            </a:r>
            <a:r>
              <a:rPr u="none">
                <a:solidFill>
                  <a:schemeClr val="accent2"/>
                </a:solidFill>
                <a:uFillTx/>
              </a:rPr>
              <a:t> </a:t>
            </a:r>
          </a:p>
        </p:txBody>
      </p:sp>
      <p:pic>
        <p:nvPicPr>
          <p:cNvPr id="1378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11" y="1079119"/>
            <a:ext cx="4448889" cy="1206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814387" y="1552359"/>
            <a:ext cx="10563226" cy="1544957"/>
          </a:xfrm>
          <a:prstGeom prst="rect">
            <a:avLst/>
          </a:prstGeom>
        </p:spPr>
        <p:txBody>
          <a:bodyPr/>
          <a:lstStyle/>
          <a:p>
            <a:pPr algn="ctr">
              <a:defRPr sz="3600"/>
            </a:pPr>
            <a:r>
              <a:t> Innovator Business Founder Visa </a:t>
            </a:r>
          </a:p>
          <a:p>
            <a:pPr algn="ctr">
              <a:defRPr sz="3600"/>
            </a:pPr>
            <a:r>
              <a:t>Endorsement Process</a:t>
            </a:r>
          </a:p>
        </p:txBody>
      </p:sp>
      <p:sp>
        <p:nvSpPr>
          <p:cNvPr id="1381" name="Text Placeholder 2"/>
          <p:cNvSpPr>
            <a:spLocks noGrp="1"/>
          </p:cNvSpPr>
          <p:nvPr>
            <p:ph type="body" idx="21"/>
          </p:nvPr>
        </p:nvSpPr>
        <p:spPr>
          <a:xfrm>
            <a:off x="1114691" y="3828944"/>
            <a:ext cx="10098407" cy="3556754"/>
          </a:xfrm>
          <a:prstGeom prst="rect">
            <a:avLst/>
          </a:prstGeom>
        </p:spPr>
        <p:txBody>
          <a:bodyPr/>
          <a:lstStyle/>
          <a:p>
            <a:pPr>
              <a:buFont typeface="Arial"/>
              <a:defRPr sz="1400" b="0"/>
            </a:pPr>
            <a:endParaRPr/>
          </a:p>
        </p:txBody>
      </p:sp>
      <p:pic>
        <p:nvPicPr>
          <p:cNvPr id="138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877" y="4284559"/>
            <a:ext cx="3752852" cy="1219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596" y="3760684"/>
            <a:ext cx="2619377" cy="1743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986093" y="769449"/>
            <a:ext cx="10098407" cy="791847"/>
          </a:xfrm>
          <a:prstGeom prst="rect">
            <a:avLst/>
          </a:prstGeom>
        </p:spPr>
        <p:txBody>
          <a:bodyPr/>
          <a:lstStyle/>
          <a:p>
            <a:r>
              <a:t>Innovator Founder Endorsement Process</a:t>
            </a:r>
          </a:p>
        </p:txBody>
      </p:sp>
      <p:sp>
        <p:nvSpPr>
          <p:cNvPr id="1386" name="Text Placeholder 4"/>
          <p:cNvSpPr>
            <a:spLocks noGrp="1"/>
          </p:cNvSpPr>
          <p:nvPr>
            <p:ph type="body" idx="21"/>
          </p:nvPr>
        </p:nvSpPr>
        <p:spPr>
          <a:xfrm>
            <a:off x="986092" y="1561294"/>
            <a:ext cx="10098407" cy="3238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Applicants register via our online referral platform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Issued terms and pay mandatory fee  (non-refundable)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In-person or online meeting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AML/KYC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Complete Endorsement Specific Business Plan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Evaluation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Scorecard &amp; Feedback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Endorsement or Rejection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Roadmap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Monthly monitoring and Checkpoint Reviews 12 &amp; 24 month</a:t>
            </a:r>
          </a:p>
          <a:p>
            <a:pPr marL="188595" indent="-188595" defTabSz="603504">
              <a:spcBef>
                <a:spcPts val="600"/>
              </a:spcBef>
              <a:buSzPct val="100000"/>
              <a:buFont typeface="Arial"/>
              <a:buChar char="•"/>
              <a:defRPr sz="1500" b="0"/>
            </a:pPr>
            <a:r>
              <a:t>36 month Endorsement Settlement or Extension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8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3" y="1065767"/>
            <a:ext cx="12076194" cy="5733335"/>
          </a:xfrm>
          <a:prstGeom prst="rect">
            <a:avLst/>
          </a:prstGeom>
          <a:ln w="12700">
            <a:miter lim="400000"/>
          </a:ln>
        </p:spPr>
      </p:pic>
      <p:sp>
        <p:nvSpPr>
          <p:cNvPr id="1389" name="Text Placeholder 4"/>
          <p:cNvSpPr txBox="1">
            <a:spLocks noGrp="1"/>
          </p:cNvSpPr>
          <p:nvPr>
            <p:ph type="body" sz="quarter" idx="1"/>
          </p:nvPr>
        </p:nvSpPr>
        <p:spPr>
          <a:xfrm>
            <a:off x="317533" y="379522"/>
            <a:ext cx="9531317" cy="791849"/>
          </a:xfrm>
          <a:prstGeom prst="rect">
            <a:avLst/>
          </a:prstGeom>
        </p:spPr>
        <p:txBody>
          <a:bodyPr/>
          <a:lstStyle/>
          <a:p>
            <a:pPr>
              <a:defRPr sz="3600" u="sng">
                <a:solidFill>
                  <a:srgbClr val="77B729"/>
                </a:solidFill>
                <a:uFill>
                  <a:solidFill>
                    <a:srgbClr val="77B729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https://envestors-visa-endorsement.co.uk/</a:t>
            </a:r>
            <a:r>
              <a:rPr u="none">
                <a:solidFill>
                  <a:schemeClr val="accent2"/>
                </a:solidFill>
                <a:uFillTx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0" y="840486"/>
            <a:ext cx="12000001" cy="5752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37" y="832348"/>
            <a:ext cx="12009526" cy="5676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09" y="780225"/>
            <a:ext cx="11952383" cy="56571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TextBox 1"/>
          <p:cNvSpPr txBox="1"/>
          <p:nvPr/>
        </p:nvSpPr>
        <p:spPr>
          <a:xfrm>
            <a:off x="343670" y="2036508"/>
            <a:ext cx="11451577" cy="486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Growth Marketplace for Innovative start-up &amp; scale-up companies</a:t>
            </a:r>
          </a:p>
        </p:txBody>
      </p:sp>
      <p:pic>
        <p:nvPicPr>
          <p:cNvPr id="1227" name="Graphic 10" descr="Graphic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052" y="698264"/>
            <a:ext cx="5576017" cy="1338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8" name="Picture 3" descr="Picture 3"/>
          <p:cNvPicPr>
            <a:picLocks noChangeAspect="1"/>
          </p:cNvPicPr>
          <p:nvPr/>
        </p:nvPicPr>
        <p:blipFill>
          <a:blip r:embed="rId3"/>
          <a:srcRect t="5619"/>
          <a:stretch>
            <a:fillRect/>
          </a:stretch>
        </p:blipFill>
        <p:spPr>
          <a:xfrm>
            <a:off x="217170" y="2659885"/>
            <a:ext cx="12140260" cy="6860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9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635" y="3180318"/>
            <a:ext cx="7089008" cy="4190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>
            <a:lvl1pPr marL="7334" indent="-7334" defTabSz="704087">
              <a:spcBef>
                <a:spcPts val="700"/>
              </a:spcBef>
              <a:defRPr sz="2900"/>
            </a:lvl1pPr>
          </a:lstStyle>
          <a:p>
            <a:r>
              <a:t>Innovator Business Founder – Terms &amp; Mandatory Consideration Fee</a:t>
            </a:r>
          </a:p>
        </p:txBody>
      </p:sp>
      <p:sp>
        <p:nvSpPr>
          <p:cNvPr id="1398" name="Text Placeholder 2"/>
          <p:cNvSpPr>
            <a:spLocks noGrp="1"/>
          </p:cNvSpPr>
          <p:nvPr>
            <p:ph type="body" idx="21"/>
          </p:nvPr>
        </p:nvSpPr>
        <p:spPr>
          <a:xfrm>
            <a:off x="923924" y="2447445"/>
            <a:ext cx="10098407" cy="3238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342900" indent="-342900">
              <a:buSzPct val="100000"/>
              <a:buFont typeface="Arial"/>
              <a:buChar char="•"/>
              <a:defRPr sz="2400" b="0"/>
            </a:pPr>
            <a:r>
              <a:t>Applicant issued Envestors formal endorsement terms</a:t>
            </a:r>
          </a:p>
          <a:p>
            <a:pPr marL="342900" indent="-342900">
              <a:buSzPct val="100000"/>
              <a:buFont typeface="Arial"/>
              <a:buChar char="•"/>
              <a:defRPr sz="2400" b="0"/>
            </a:pPr>
            <a:r>
              <a:t>Applicant pays mandatory fee (£1,000 + Vat if in UK)</a:t>
            </a:r>
          </a:p>
          <a:p>
            <a:pPr marL="342900" indent="-342900">
              <a:buSzPct val="100000"/>
              <a:buFont typeface="Arial"/>
              <a:buChar char="•"/>
              <a:defRPr sz="2400" b="0"/>
            </a:pPr>
            <a:r>
              <a:t>Non-refundable</a:t>
            </a:r>
          </a:p>
        </p:txBody>
      </p:sp>
      <p:pic>
        <p:nvPicPr>
          <p:cNvPr id="1399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0" y="3964940"/>
            <a:ext cx="3581400" cy="2148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Initial Endorsement Application Evaluation</a:t>
            </a:r>
          </a:p>
        </p:txBody>
      </p:sp>
      <p:sp>
        <p:nvSpPr>
          <p:cNvPr id="1402" name="Text Placeholder 2"/>
          <p:cNvSpPr>
            <a:spLocks noGrp="1"/>
          </p:cNvSpPr>
          <p:nvPr>
            <p:ph type="body" idx="21"/>
          </p:nvPr>
        </p:nvSpPr>
        <p:spPr>
          <a:xfrm>
            <a:off x="1057274" y="1871184"/>
            <a:ext cx="10098407" cy="3238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243459" indent="-243459" defTabSz="649223">
              <a:spcBef>
                <a:spcPts val="700"/>
              </a:spcBef>
              <a:buSzPct val="100000"/>
              <a:buFont typeface="Arial"/>
              <a:buChar char="•"/>
              <a:defRPr sz="1700" b="0"/>
            </a:pPr>
            <a:r>
              <a:t>Key Data Document (KIDD)</a:t>
            </a:r>
          </a:p>
          <a:p>
            <a:pPr marL="243459" indent="-243459" defTabSz="649223">
              <a:spcBef>
                <a:spcPts val="700"/>
              </a:spcBef>
              <a:buSzPct val="100000"/>
              <a:buFont typeface="Arial"/>
              <a:buChar char="•"/>
              <a:defRPr sz="1700" b="0"/>
            </a:pPr>
            <a:r>
              <a:t>AML/KYC</a:t>
            </a:r>
          </a:p>
          <a:p>
            <a:pPr marL="243459" lvl="1" indent="-243459" defTabSz="649223">
              <a:spcBef>
                <a:spcPts val="700"/>
              </a:spcBef>
              <a:buFont typeface="Arial"/>
              <a:defRPr sz="1700" b="0"/>
            </a:pPr>
            <a:r>
              <a:t>Innovative</a:t>
            </a:r>
          </a:p>
          <a:p>
            <a:pPr marL="243459" lvl="1" indent="-243459" defTabSz="649223">
              <a:spcBef>
                <a:spcPts val="700"/>
              </a:spcBef>
              <a:buFont typeface="Arial"/>
              <a:defRPr sz="1700" b="0"/>
            </a:pPr>
            <a:r>
              <a:t>Viable</a:t>
            </a:r>
          </a:p>
          <a:p>
            <a:pPr marL="243459" lvl="1" indent="-243459" defTabSz="649223">
              <a:spcBef>
                <a:spcPts val="700"/>
              </a:spcBef>
              <a:buFont typeface="Arial"/>
              <a:defRPr sz="1700" b="0"/>
            </a:pPr>
            <a:r>
              <a:t>Scalable</a:t>
            </a:r>
          </a:p>
          <a:p>
            <a:pPr marL="243459" lvl="1" indent="-243459" defTabSz="649223">
              <a:spcBef>
                <a:spcPts val="700"/>
              </a:spcBef>
              <a:buFont typeface="Arial"/>
              <a:defRPr sz="1700" b="0"/>
            </a:pPr>
            <a:r>
              <a:t>Assessment &amp; verification of start-up capital</a:t>
            </a:r>
          </a:p>
          <a:p>
            <a:pPr marL="243459" indent="-243459" defTabSz="649223">
              <a:spcBef>
                <a:spcPts val="700"/>
              </a:spcBef>
              <a:buSzPct val="100000"/>
              <a:buFont typeface="Arial"/>
              <a:buChar char="•"/>
              <a:defRPr sz="1700" b="0"/>
            </a:pPr>
            <a:r>
              <a:t>Scorecard &amp; Feedback</a:t>
            </a:r>
          </a:p>
          <a:p>
            <a:pPr marL="243459" indent="-243459" defTabSz="649223">
              <a:spcBef>
                <a:spcPts val="700"/>
              </a:spcBef>
              <a:buSzPct val="100000"/>
              <a:buFont typeface="Arial"/>
              <a:buChar char="•"/>
              <a:defRPr sz="1700" b="0"/>
            </a:pPr>
            <a:r>
              <a:t>36 Month Roadmap</a:t>
            </a:r>
          </a:p>
          <a:p>
            <a:pPr marL="243459" indent="-243459" defTabSz="649223">
              <a:spcBef>
                <a:spcPts val="700"/>
              </a:spcBef>
              <a:buSzPct val="100000"/>
              <a:buFont typeface="Arial"/>
              <a:buChar char="•"/>
              <a:defRPr sz="1700" b="0"/>
            </a:pPr>
            <a:r>
              <a:t>4 to 6 weeks </a:t>
            </a:r>
          </a:p>
          <a:p>
            <a:pPr marL="243459" indent="-243459" defTabSz="649223">
              <a:spcBef>
                <a:spcPts val="700"/>
              </a:spcBef>
              <a:buSzPct val="100000"/>
              <a:buFont typeface="Arial"/>
              <a:buChar char="•"/>
              <a:defRPr sz="1700" b="0"/>
            </a:pPr>
            <a:r>
              <a:t>Facilitated by Envestors corporate finance team</a:t>
            </a:r>
          </a:p>
        </p:txBody>
      </p:sp>
      <p:pic>
        <p:nvPicPr>
          <p:cNvPr id="1403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700" y="3964940"/>
            <a:ext cx="3581400" cy="2148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740"/>
            <a:ext cx="12192000" cy="50963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914396" y="1371600"/>
            <a:ext cx="10098407" cy="970914"/>
          </a:xfrm>
          <a:prstGeom prst="rect">
            <a:avLst/>
          </a:prstGeom>
        </p:spPr>
        <p:txBody>
          <a:bodyPr/>
          <a:lstStyle/>
          <a:p>
            <a:r>
              <a:t>Monthly Monitoring</a:t>
            </a:r>
          </a:p>
        </p:txBody>
      </p:sp>
      <p:sp>
        <p:nvSpPr>
          <p:cNvPr id="1408" name="Text Placeholder 2"/>
          <p:cNvSpPr>
            <a:spLocks noGrp="1"/>
          </p:cNvSpPr>
          <p:nvPr>
            <p:ph type="body" idx="21"/>
          </p:nvPr>
        </p:nvSpPr>
        <p:spPr>
          <a:xfrm>
            <a:off x="914396" y="2895281"/>
            <a:ext cx="8265563" cy="3238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Font typeface="Arial"/>
              <a:defRPr sz="2400"/>
            </a:pPr>
            <a:r>
              <a:t>Reporting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Requirement to submit Monthly Business Report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Track progress and enables us to propose assistance and support</a:t>
            </a:r>
          </a:p>
        </p:txBody>
      </p:sp>
      <p:pic>
        <p:nvPicPr>
          <p:cNvPr id="140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536" y="3102973"/>
            <a:ext cx="3578665" cy="2152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914396" y="1371600"/>
            <a:ext cx="10098407" cy="970914"/>
          </a:xfrm>
          <a:prstGeom prst="rect">
            <a:avLst/>
          </a:prstGeom>
        </p:spPr>
        <p:txBody>
          <a:bodyPr/>
          <a:lstStyle/>
          <a:p>
            <a:r>
              <a:t>Checkpoint Reviews </a:t>
            </a:r>
          </a:p>
        </p:txBody>
      </p:sp>
      <p:sp>
        <p:nvSpPr>
          <p:cNvPr id="1412" name="Text Placeholder 2"/>
          <p:cNvSpPr>
            <a:spLocks noGrp="1"/>
          </p:cNvSpPr>
          <p:nvPr>
            <p:ph type="body" idx="21"/>
          </p:nvPr>
        </p:nvSpPr>
        <p:spPr>
          <a:xfrm>
            <a:off x="847720" y="2452370"/>
            <a:ext cx="10098407" cy="3238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Font typeface="Arial"/>
              <a:defRPr sz="2400"/>
            </a:pPr>
            <a:r>
              <a:t>Reporting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Formal Home Office requirement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Conducted at 12 and 24 monthly intervals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Review progress versus Strategic Roadmap 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Agree actions and future objectives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Official report submission to Home Office</a:t>
            </a:r>
          </a:p>
        </p:txBody>
      </p:sp>
      <p:pic>
        <p:nvPicPr>
          <p:cNvPr id="141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504" y="3429001"/>
            <a:ext cx="5119243" cy="2818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TextBox 1"/>
          <p:cNvSpPr txBox="1"/>
          <p:nvPr/>
        </p:nvSpPr>
        <p:spPr>
          <a:xfrm>
            <a:off x="5968772" y="1461237"/>
            <a:ext cx="5919350" cy="3585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Basic Company Profile </a:t>
            </a:r>
            <a:r>
              <a:rPr b="0"/>
              <a:t>on </a:t>
            </a:r>
            <a:r>
              <a:rPr b="0">
                <a:solidFill>
                  <a:srgbClr val="76BC21"/>
                </a:solidFill>
              </a:rPr>
              <a:t>Envestors Marketplace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Access resources, tools &amp; informative content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Receive newsletters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Connect with service partners, mentors, investors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Drive business growth</a:t>
            </a:r>
          </a:p>
        </p:txBody>
      </p:sp>
      <p:pic>
        <p:nvPicPr>
          <p:cNvPr id="1416" name="Ink 44" descr="Ink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16" y="2997480"/>
            <a:ext cx="36002" cy="21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7" name="Ink 47" descr="Ink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95" y="2624160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8" name="Ink 1023" descr="Ink 10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077" y="1761601"/>
            <a:ext cx="126002" cy="75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9" name="Ink 1052" descr="Ink 10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157" y="476273"/>
            <a:ext cx="126002" cy="7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0" name="Ink 9" descr="In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795" y="3512642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1" name="Ink 10" descr="In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155" y="3650522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2" name="Ink 11" descr="In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155" y="3650522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3" name="Ink 12" descr="In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155" y="3650522"/>
            <a:ext cx="126002" cy="756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26" name="Group 2"/>
          <p:cNvGrpSpPr/>
          <p:nvPr/>
        </p:nvGrpSpPr>
        <p:grpSpPr>
          <a:xfrm>
            <a:off x="201648" y="1205625"/>
            <a:ext cx="5512986" cy="7560004"/>
            <a:chOff x="-1" y="0"/>
            <a:chExt cx="5512984" cy="7560002"/>
          </a:xfrm>
        </p:grpSpPr>
        <p:pic>
          <p:nvPicPr>
            <p:cNvPr id="1424" name="Picture 21" descr="Picture 21"/>
            <p:cNvPicPr>
              <a:picLocks noChangeAspect="1"/>
            </p:cNvPicPr>
            <p:nvPr/>
          </p:nvPicPr>
          <p:blipFill>
            <a:blip r:embed="rId8"/>
            <a:srcRect l="2441" t="4200" r="3560" b="6345"/>
            <a:stretch>
              <a:fillRect/>
            </a:stretch>
          </p:blipFill>
          <p:spPr>
            <a:xfrm>
              <a:off x="-2" y="-1"/>
              <a:ext cx="5512986" cy="7560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25" name="Picture 22" descr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700" y="475595"/>
              <a:ext cx="4316514" cy="5271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720390" y="581625"/>
            <a:ext cx="8277305" cy="561375"/>
          </a:xfrm>
          <a:prstGeom prst="rect">
            <a:avLst/>
          </a:prstGeom>
        </p:spPr>
        <p:txBody>
          <a:bodyPr/>
          <a:lstStyle/>
          <a:p>
            <a:r>
              <a:t>Inclusive Guidance</a:t>
            </a:r>
          </a:p>
        </p:txBody>
      </p:sp>
      <p:pic>
        <p:nvPicPr>
          <p:cNvPr id="1429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05" y="1143000"/>
            <a:ext cx="3711264" cy="544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0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79" y="1168876"/>
            <a:ext cx="3788077" cy="5426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1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403" y="1200387"/>
            <a:ext cx="3650299" cy="53954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Further Endorsement</a:t>
            </a:r>
          </a:p>
        </p:txBody>
      </p:sp>
      <p:sp>
        <p:nvSpPr>
          <p:cNvPr id="1434" name="Text Placeholder 2"/>
          <p:cNvSpPr>
            <a:spLocks noGrp="1"/>
          </p:cNvSpPr>
          <p:nvPr>
            <p:ph type="body" idx="21"/>
          </p:nvPr>
        </p:nvSpPr>
        <p:spPr>
          <a:xfrm>
            <a:off x="1057274" y="2199956"/>
            <a:ext cx="10098407" cy="35388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342900" indent="-342900">
              <a:buSzPct val="100000"/>
              <a:buFont typeface="Arial"/>
              <a:buChar char="•"/>
              <a:defRPr sz="2800"/>
            </a:pPr>
            <a:r>
              <a:t>Innovator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36-month assessment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Verify criteria achievement - issue Endorsement for Indefinite Leave to Remain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Evaluate progress made and assess future potential – issue </a:t>
            </a:r>
            <a:r>
              <a:rPr b="1"/>
              <a:t>Endorsement Extension </a:t>
            </a:r>
            <a:r>
              <a:t>for further 3 years</a:t>
            </a:r>
          </a:p>
          <a:p>
            <a:pPr marL="517525" lvl="1" indent="-342900">
              <a:spcBef>
                <a:spcPts val="500"/>
              </a:spcBef>
              <a:buFont typeface="Arial"/>
              <a:defRPr sz="2000" b="0">
                <a:solidFill>
                  <a:srgbClr val="000000"/>
                </a:solidFill>
              </a:defRPr>
            </a:pPr>
            <a:endParaRPr/>
          </a:p>
          <a:p>
            <a:pPr marL="517525" lvl="1" indent="-342900">
              <a:spcBef>
                <a:spcPts val="500"/>
              </a:spcBef>
              <a:buFont typeface="Arial"/>
              <a:defRPr sz="2000" b="0">
                <a:solidFill>
                  <a:srgbClr val="000000"/>
                </a:solidFill>
              </a:defRPr>
            </a:pPr>
            <a:endParaRPr/>
          </a:p>
          <a:p>
            <a:pPr>
              <a:buFont typeface="Arial"/>
              <a:defRPr sz="2000" b="0"/>
            </a:pPr>
            <a:r>
              <a:t>	</a:t>
            </a:r>
          </a:p>
        </p:txBody>
      </p:sp>
      <p:pic>
        <p:nvPicPr>
          <p:cNvPr id="143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6642" y="3838290"/>
            <a:ext cx="2041005" cy="2615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Picture Placeholder 5" descr="Picture Placeholder 5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38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57275" y="1026794"/>
            <a:ext cx="5038725" cy="1645287"/>
          </a:xfrm>
          <a:prstGeom prst="rect">
            <a:avLst/>
          </a:prstGeom>
        </p:spPr>
        <p:txBody>
          <a:bodyPr/>
          <a:lstStyle/>
          <a:p>
            <a:r>
              <a:t>Optional Added Value Services</a:t>
            </a:r>
          </a:p>
        </p:txBody>
      </p:sp>
      <p:sp>
        <p:nvSpPr>
          <p:cNvPr id="1439" name="Text Placeholder 6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28600" indent="-228600">
              <a:buFont typeface="Arial"/>
              <a:defRPr sz="1500" b="0">
                <a:solidFill>
                  <a:schemeClr val="accent6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485" y="3309935"/>
            <a:ext cx="2143127" cy="2143127"/>
          </a:xfrm>
          <a:prstGeom prst="rect">
            <a:avLst/>
          </a:prstGeom>
          <a:ln w="12700">
            <a:miter lim="400000"/>
          </a:ln>
        </p:spPr>
      </p:pic>
      <p:sp>
        <p:nvSpPr>
          <p:cNvPr id="1442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838200"/>
            <a:ext cx="10098407" cy="980439"/>
          </a:xfrm>
          <a:prstGeom prst="rect">
            <a:avLst/>
          </a:prstGeom>
        </p:spPr>
        <p:txBody>
          <a:bodyPr/>
          <a:lstStyle/>
          <a:p>
            <a:pPr marL="8953" indent="-8953" defTabSz="859536">
              <a:spcBef>
                <a:spcPts val="900"/>
              </a:spcBef>
              <a:defRPr sz="3500"/>
            </a:pPr>
            <a:r>
              <a:t>Facilitating a successful business</a:t>
            </a:r>
            <a:br/>
            <a:r>
              <a:t>set up in the UK</a:t>
            </a:r>
          </a:p>
        </p:txBody>
      </p:sp>
      <p:sp>
        <p:nvSpPr>
          <p:cNvPr id="1443" name="Text Placeholder 2"/>
          <p:cNvSpPr>
            <a:spLocks noGrp="1"/>
          </p:cNvSpPr>
          <p:nvPr>
            <p:ph type="body" idx="21"/>
          </p:nvPr>
        </p:nvSpPr>
        <p:spPr>
          <a:xfrm>
            <a:off x="1046796" y="2076131"/>
            <a:ext cx="10098407" cy="3505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Font typeface="Arial"/>
              <a:defRPr sz="2400"/>
            </a:pPr>
            <a:r>
              <a:t>Pre-Landing Support</a:t>
            </a:r>
          </a:p>
          <a:p>
            <a:pPr marL="0" indent="0">
              <a:buFont typeface="Arial"/>
              <a:defRPr sz="2400" b="0"/>
            </a:pPr>
            <a:r>
              <a:t>Detailed assessment review of personal relocation requirements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Relocation service (travel, logistics)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Hotel/temporary/permanent accommodation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Educational consultancy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Asset relocation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Text Placeholder 1"/>
          <p:cNvSpPr txBox="1">
            <a:spLocks noGrp="1"/>
          </p:cNvSpPr>
          <p:nvPr>
            <p:ph type="body" sz="half" idx="1"/>
          </p:nvPr>
        </p:nvSpPr>
        <p:spPr>
          <a:xfrm>
            <a:off x="436430" y="2685095"/>
            <a:ext cx="11319140" cy="1487807"/>
          </a:xfrm>
          <a:prstGeom prst="rect">
            <a:avLst/>
          </a:prstGeom>
        </p:spPr>
        <p:txBody>
          <a:bodyPr/>
          <a:lstStyle>
            <a:lvl1pPr marL="8762" indent="-8762" algn="ctr" defTabSz="841247">
              <a:spcBef>
                <a:spcPts val="900"/>
              </a:spcBef>
              <a:defRPr sz="3600"/>
            </a:lvl1pPr>
          </a:lstStyle>
          <a:p>
            <a:r>
              <a:t>Envestors is a UK based fintech company that facilitates the connections that drive entrepreneurial growth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5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083" y="3429000"/>
            <a:ext cx="2066740" cy="2066738"/>
          </a:xfrm>
          <a:prstGeom prst="rect">
            <a:avLst/>
          </a:prstGeom>
          <a:ln w="12700">
            <a:miter lim="400000"/>
          </a:ln>
        </p:spPr>
      </p:pic>
      <p:sp>
        <p:nvSpPr>
          <p:cNvPr id="1446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838200"/>
            <a:ext cx="10098407" cy="980439"/>
          </a:xfrm>
          <a:prstGeom prst="rect">
            <a:avLst/>
          </a:prstGeom>
        </p:spPr>
        <p:txBody>
          <a:bodyPr/>
          <a:lstStyle/>
          <a:p>
            <a:pPr marL="8953" indent="-8953" defTabSz="859536">
              <a:spcBef>
                <a:spcPts val="900"/>
              </a:spcBef>
              <a:defRPr sz="3500"/>
            </a:pPr>
            <a:r>
              <a:t>Facilitating a successful business</a:t>
            </a:r>
            <a:br/>
            <a:r>
              <a:t>set up in the UK</a:t>
            </a:r>
          </a:p>
        </p:txBody>
      </p:sp>
      <p:sp>
        <p:nvSpPr>
          <p:cNvPr id="1447" name="Text Placeholder 2"/>
          <p:cNvSpPr>
            <a:spLocks noGrp="1"/>
          </p:cNvSpPr>
          <p:nvPr>
            <p:ph type="body" idx="21"/>
          </p:nvPr>
        </p:nvSpPr>
        <p:spPr>
          <a:xfrm>
            <a:off x="1046796" y="2076131"/>
            <a:ext cx="10098407" cy="35055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defTabSz="832103">
              <a:spcBef>
                <a:spcPts val="900"/>
              </a:spcBef>
              <a:buFont typeface="Arial"/>
              <a:defRPr sz="2100"/>
            </a:pPr>
            <a:r>
              <a:t>Landing &amp; Set Up Support </a:t>
            </a:r>
          </a:p>
          <a:p>
            <a:pPr marL="470946" lvl="1" indent="-312038" defTabSz="832103">
              <a:spcBef>
                <a:spcPts val="400"/>
              </a:spcBef>
              <a:buFont typeface="Arial"/>
              <a:defRPr sz="2100" b="0">
                <a:solidFill>
                  <a:srgbClr val="000000"/>
                </a:solidFill>
              </a:defRPr>
            </a:pPr>
            <a:r>
              <a:t>Set-up planning review</a:t>
            </a:r>
          </a:p>
          <a:p>
            <a:pPr marL="470946" lvl="1" indent="-312038" defTabSz="832103">
              <a:spcBef>
                <a:spcPts val="400"/>
              </a:spcBef>
              <a:buFont typeface="Arial"/>
              <a:defRPr sz="2100" b="0">
                <a:solidFill>
                  <a:srgbClr val="000000"/>
                </a:solidFill>
              </a:defRPr>
            </a:pPr>
            <a:r>
              <a:t>Introductions to key trusted service partners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Bank account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Corporate Lawyer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Workspace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Web/IT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Recruitment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Patent/IP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Marketing</a:t>
            </a:r>
          </a:p>
          <a:p>
            <a:pPr marL="886998" lvl="2" indent="-312038" defTabSz="832103">
              <a:spcBef>
                <a:spcPts val="400"/>
              </a:spcBef>
              <a:buFont typeface="Arial"/>
              <a:defRPr sz="1800" b="0">
                <a:solidFill>
                  <a:srgbClr val="000000"/>
                </a:solidFill>
              </a:defRPr>
            </a:pPr>
            <a:r>
              <a:t>Asset relocation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46796" y="908311"/>
            <a:ext cx="10098407" cy="791848"/>
          </a:xfrm>
          <a:prstGeom prst="rect">
            <a:avLst/>
          </a:prstGeom>
        </p:spPr>
        <p:txBody>
          <a:bodyPr/>
          <a:lstStyle>
            <a:lvl1pPr marL="9428" indent="-9428" defTabSz="905255">
              <a:spcBef>
                <a:spcPts val="900"/>
              </a:spcBef>
              <a:defRPr sz="3700"/>
            </a:lvl1pPr>
          </a:lstStyle>
          <a:p>
            <a:r>
              <a:t>Company Formation &amp; Accountancy Service</a:t>
            </a:r>
          </a:p>
        </p:txBody>
      </p:sp>
      <p:sp>
        <p:nvSpPr>
          <p:cNvPr id="1450" name="Text Placeholder 2"/>
          <p:cNvSpPr>
            <a:spLocks noGrp="1"/>
          </p:cNvSpPr>
          <p:nvPr>
            <p:ph type="body" idx="21"/>
          </p:nvPr>
        </p:nvSpPr>
        <p:spPr>
          <a:xfrm>
            <a:off x="728182" y="2075164"/>
            <a:ext cx="7252445" cy="46561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Registered company address</a:t>
            </a:r>
          </a:p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Company registration</a:t>
            </a:r>
          </a:p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Company secretarial</a:t>
            </a:r>
          </a:p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VAT registration</a:t>
            </a:r>
          </a:p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HMRC Payroll registration</a:t>
            </a:r>
          </a:p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Corporate tax registration</a:t>
            </a:r>
          </a:p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National Insurance application</a:t>
            </a:r>
          </a:p>
          <a:p>
            <a:pPr marL="517525" lvl="1" indent="-342900" algn="just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Set-up book-keeping software/system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Prepare &amp; submit quarterly &amp; annual Statutory Accounts, Corporation Tax and Companies House Filings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Personal tax filing</a:t>
            </a:r>
          </a:p>
        </p:txBody>
      </p:sp>
      <p:pic>
        <p:nvPicPr>
          <p:cNvPr id="145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861" y="3187244"/>
            <a:ext cx="4012742" cy="2842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914396" y="1371600"/>
            <a:ext cx="10098407" cy="970914"/>
          </a:xfrm>
          <a:prstGeom prst="rect">
            <a:avLst/>
          </a:prstGeom>
        </p:spPr>
        <p:txBody>
          <a:bodyPr/>
          <a:lstStyle/>
          <a:p>
            <a:pPr marL="8858" indent="-8858" defTabSz="850391">
              <a:spcBef>
                <a:spcPts val="900"/>
              </a:spcBef>
              <a:defRPr sz="3500"/>
            </a:pPr>
            <a:r>
              <a:t>Providing regular Advice, Support &amp; </a:t>
            </a:r>
            <a:br/>
            <a:r>
              <a:t>Guidance</a:t>
            </a:r>
          </a:p>
        </p:txBody>
      </p:sp>
      <p:sp>
        <p:nvSpPr>
          <p:cNvPr id="1454" name="Text Placeholder 2"/>
          <p:cNvSpPr>
            <a:spLocks noGrp="1"/>
          </p:cNvSpPr>
          <p:nvPr>
            <p:ph type="body" idx="21"/>
          </p:nvPr>
        </p:nvSpPr>
        <p:spPr>
          <a:xfrm>
            <a:off x="914396" y="2895281"/>
            <a:ext cx="10098407" cy="3238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buFont typeface="Arial"/>
              <a:defRPr sz="2400"/>
            </a:pPr>
            <a:r>
              <a:t>Mentoring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1 hour touch-point mentoring per month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Valuable sounding-board/guidance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Flexible resource</a:t>
            </a:r>
          </a:p>
        </p:txBody>
      </p:sp>
      <p:pic>
        <p:nvPicPr>
          <p:cNvPr id="1455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2504" y="3429001"/>
            <a:ext cx="5119243" cy="28189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46796" y="12553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Fundraising Support</a:t>
            </a:r>
          </a:p>
        </p:txBody>
      </p:sp>
      <p:sp>
        <p:nvSpPr>
          <p:cNvPr id="1458" name="Text Placeholder 2"/>
          <p:cNvSpPr>
            <a:spLocks noGrp="1"/>
          </p:cNvSpPr>
          <p:nvPr>
            <p:ph type="body" idx="21"/>
          </p:nvPr>
        </p:nvSpPr>
        <p:spPr>
          <a:xfrm>
            <a:off x="836833" y="2217971"/>
            <a:ext cx="7807922" cy="32380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Formal Business Valuation 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FCA Regulatory Sign-Off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Marketing to Envestors Private Investor Club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Targeted search &amp; introductions  to VC’s, family offices, private investors</a:t>
            </a:r>
          </a:p>
        </p:txBody>
      </p:sp>
      <p:pic>
        <p:nvPicPr>
          <p:cNvPr id="1459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120" y="4013734"/>
            <a:ext cx="4812621" cy="1789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Ongoing Compliance</a:t>
            </a:r>
          </a:p>
        </p:txBody>
      </p:sp>
      <p:sp>
        <p:nvSpPr>
          <p:cNvPr id="1462" name="Text Placeholder 2"/>
          <p:cNvSpPr>
            <a:spLocks noGrp="1"/>
          </p:cNvSpPr>
          <p:nvPr>
            <p:ph type="body" idx="21"/>
          </p:nvPr>
        </p:nvSpPr>
        <p:spPr>
          <a:xfrm>
            <a:off x="1057275" y="2199956"/>
            <a:ext cx="6591301" cy="32380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 algn="just">
              <a:buFont typeface="Arial"/>
              <a:defRPr sz="2400"/>
            </a:pPr>
            <a:r>
              <a:t>Ensuring visa maintenance and success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Introductory one hour call with Independent Compliance Consultant – assess issues, personal needs and key milestones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Annual audit of business progress, criteria achievement, verification/validation, paperwork</a:t>
            </a:r>
          </a:p>
          <a:p>
            <a:pPr marL="517525" lvl="1" indent="-342900">
              <a:spcBef>
                <a:spcPts val="500"/>
              </a:spcBef>
              <a:buFont typeface="Arial"/>
              <a:defRPr sz="2400" b="0">
                <a:solidFill>
                  <a:srgbClr val="000000"/>
                </a:solidFill>
              </a:defRPr>
            </a:pPr>
            <a:r>
              <a:t>Range of virtual &amp; in person advisory support</a:t>
            </a:r>
          </a:p>
        </p:txBody>
      </p:sp>
      <p:pic>
        <p:nvPicPr>
          <p:cNvPr id="146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44" y="4171951"/>
            <a:ext cx="2732602" cy="2009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TextBox 1"/>
          <p:cNvSpPr txBox="1"/>
          <p:nvPr/>
        </p:nvSpPr>
        <p:spPr>
          <a:xfrm>
            <a:off x="5516969" y="935789"/>
            <a:ext cx="6519980" cy="5210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Rich Company Profile </a:t>
            </a:r>
            <a:r>
              <a:rPr b="0"/>
              <a:t>on </a:t>
            </a:r>
            <a:r>
              <a:rPr b="0">
                <a:solidFill>
                  <a:srgbClr val="76BC21"/>
                </a:solidFill>
              </a:rPr>
              <a:t>Envestors Marketplace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Access resources, tools &amp; informative content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Receive newsletters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Connect with service partners, mentors, NED’s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Conduct fundraising, access investors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Join industry sub-groups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Attend quarterly networking events</a:t>
            </a:r>
          </a:p>
          <a:p>
            <a:pPr marL="457200" indent="-457200">
              <a:buSzPct val="100000"/>
              <a:buFont typeface="Arial"/>
              <a:buChar char="•"/>
              <a:defRPr sz="280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Drive business growth</a:t>
            </a:r>
          </a:p>
        </p:txBody>
      </p:sp>
      <p:pic>
        <p:nvPicPr>
          <p:cNvPr id="1466" name="Ink 44" descr="Ink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116" y="2997480"/>
            <a:ext cx="36002" cy="21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7" name="Ink 47" descr="Ink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795" y="2624160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8" name="Ink 1023" descr="Ink 10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077" y="1761601"/>
            <a:ext cx="126002" cy="75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9" name="Ink 1052" descr="Ink 10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157" y="476273"/>
            <a:ext cx="126002" cy="75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0" name="Ink 9" descr="In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8795" y="3512642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1" name="Ink 10" descr="In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155" y="3650522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2" name="Ink 11" descr="In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155" y="3650522"/>
            <a:ext cx="126002" cy="75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3" name="Ink 12" descr="In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155" y="3650522"/>
            <a:ext cx="126002" cy="756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6" name="Group 2"/>
          <p:cNvGrpSpPr/>
          <p:nvPr/>
        </p:nvGrpSpPr>
        <p:grpSpPr>
          <a:xfrm>
            <a:off x="67597" y="460191"/>
            <a:ext cx="5512986" cy="7560004"/>
            <a:chOff x="-1" y="0"/>
            <a:chExt cx="5512984" cy="7560002"/>
          </a:xfrm>
        </p:grpSpPr>
        <p:pic>
          <p:nvPicPr>
            <p:cNvPr id="1474" name="Picture 21" descr="Picture 21"/>
            <p:cNvPicPr>
              <a:picLocks noChangeAspect="1"/>
            </p:cNvPicPr>
            <p:nvPr/>
          </p:nvPicPr>
          <p:blipFill>
            <a:blip r:embed="rId8"/>
            <a:srcRect l="2441" t="4200" r="3560" b="6345"/>
            <a:stretch>
              <a:fillRect/>
            </a:stretch>
          </p:blipFill>
          <p:spPr>
            <a:xfrm>
              <a:off x="-2" y="-1"/>
              <a:ext cx="5512986" cy="7560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5" name="Picture 22" descr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3700" y="475595"/>
              <a:ext cx="4316514" cy="5271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pPr marL="6475" indent="-6475" defTabSz="621791">
              <a:spcBef>
                <a:spcPts val="600"/>
              </a:spcBef>
              <a:defRPr sz="2500"/>
            </a:pPr>
            <a:r>
              <a:t>Envestors Translation &amp;</a:t>
            </a:r>
          </a:p>
          <a:p>
            <a:pPr marL="6475" indent="-6475" defTabSz="621791">
              <a:spcBef>
                <a:spcPts val="600"/>
              </a:spcBef>
              <a:defRPr sz="2500"/>
            </a:pPr>
            <a:r>
              <a:t>Language Services</a:t>
            </a:r>
          </a:p>
        </p:txBody>
      </p:sp>
      <p:sp>
        <p:nvSpPr>
          <p:cNvPr id="1479" name="Text Placeholder 2"/>
          <p:cNvSpPr txBox="1"/>
          <p:nvPr/>
        </p:nvSpPr>
        <p:spPr>
          <a:xfrm>
            <a:off x="1057275" y="2518455"/>
            <a:ext cx="6591300" cy="1756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Comprehensive document Translation Services (multi-languages)</a:t>
            </a:r>
          </a:p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Interpretation</a:t>
            </a:r>
          </a:p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English Language Learning Courses, including IELTS training</a:t>
            </a:r>
          </a:p>
        </p:txBody>
      </p:sp>
      <p:pic>
        <p:nvPicPr>
          <p:cNvPr id="1480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309" y="4419196"/>
            <a:ext cx="3417270" cy="1914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>
            <a:lvl1pPr marL="7334" indent="-7334" defTabSz="704087">
              <a:spcBef>
                <a:spcPts val="700"/>
              </a:spcBef>
              <a:defRPr sz="2900"/>
            </a:lvl1pPr>
          </a:lstStyle>
          <a:p>
            <a:r>
              <a:t>Envestors Bespoke Strategic Business Planning Support</a:t>
            </a:r>
          </a:p>
        </p:txBody>
      </p:sp>
      <p:sp>
        <p:nvSpPr>
          <p:cNvPr id="1483" name="Text Placeholder 2"/>
          <p:cNvSpPr txBox="1"/>
          <p:nvPr/>
        </p:nvSpPr>
        <p:spPr>
          <a:xfrm>
            <a:off x="1057275" y="2518455"/>
            <a:ext cx="7870967" cy="2676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Comprehensive business planning assessment and training</a:t>
            </a:r>
          </a:p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Fully customisable 36-month Strategic Planning Roadmap</a:t>
            </a:r>
          </a:p>
          <a:p>
            <a:pPr marL="974725" lvl="2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Establish and flex milestones</a:t>
            </a:r>
          </a:p>
          <a:p>
            <a:pPr marL="974725" lvl="2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Manage resource allocation effectively &amp; efficiently</a:t>
            </a:r>
          </a:p>
          <a:p>
            <a:pPr marL="974725" lvl="2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Track progress achievement</a:t>
            </a:r>
          </a:p>
          <a:p>
            <a:pPr marL="974725" lvl="2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t>Evidence a track record of achievement</a:t>
            </a:r>
          </a:p>
        </p:txBody>
      </p:sp>
      <p:pic>
        <p:nvPicPr>
          <p:cNvPr id="148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819" y="4068567"/>
            <a:ext cx="1374740" cy="2469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pPr marL="6475" indent="-6475" defTabSz="621791">
              <a:spcBef>
                <a:spcPts val="600"/>
              </a:spcBef>
              <a:defRPr sz="2500"/>
            </a:pPr>
            <a:r>
              <a:t>Envestors Real Estate</a:t>
            </a:r>
          </a:p>
          <a:p>
            <a:pPr marL="6475" indent="-6475" defTabSz="621791">
              <a:spcBef>
                <a:spcPts val="600"/>
              </a:spcBef>
              <a:defRPr sz="2500"/>
            </a:pPr>
            <a:r>
              <a:t>Service</a:t>
            </a:r>
          </a:p>
        </p:txBody>
      </p:sp>
      <p:sp>
        <p:nvSpPr>
          <p:cNvPr id="1487" name="Text Placeholder 2"/>
          <p:cNvSpPr txBox="1"/>
          <p:nvPr/>
        </p:nvSpPr>
        <p:spPr>
          <a:xfrm>
            <a:off x="1057274" y="2518455"/>
            <a:ext cx="7773363" cy="2910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  <a:defRPr sz="2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Optional Service &amp; Extra Cost</a:t>
            </a:r>
            <a:endParaRPr sz="1400"/>
          </a:p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Utilisation of a highly experienced real estate Director</a:t>
            </a:r>
          </a:p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Access to high quality apartments and houses for purchase or rental </a:t>
            </a:r>
          </a:p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Comprehensive service – tailored search, viewings, negotiation through to completion</a:t>
            </a:r>
          </a:p>
          <a:p>
            <a:pPr marL="517525" lvl="1" indent="-3429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Allows you to focus on establishing your business</a:t>
            </a:r>
          </a:p>
        </p:txBody>
      </p:sp>
      <p:pic>
        <p:nvPicPr>
          <p:cNvPr id="1488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1877" y="4070055"/>
            <a:ext cx="2405418" cy="2387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Business Services Referral Partners</a:t>
            </a:r>
          </a:p>
        </p:txBody>
      </p:sp>
      <p:sp>
        <p:nvSpPr>
          <p:cNvPr id="1491" name="TextBox 14"/>
          <p:cNvSpPr txBox="1"/>
          <p:nvPr/>
        </p:nvSpPr>
        <p:spPr>
          <a:xfrm>
            <a:off x="578087" y="3835956"/>
            <a:ext cx="2124369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Relocation Services</a:t>
            </a:r>
          </a:p>
        </p:txBody>
      </p:sp>
      <p:sp>
        <p:nvSpPr>
          <p:cNvPr id="1492" name="TextBox 12"/>
          <p:cNvSpPr txBox="1"/>
          <p:nvPr/>
        </p:nvSpPr>
        <p:spPr>
          <a:xfrm>
            <a:off x="638037" y="1885157"/>
            <a:ext cx="1870320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Banking Services</a:t>
            </a:r>
          </a:p>
        </p:txBody>
      </p:sp>
      <p:pic>
        <p:nvPicPr>
          <p:cNvPr id="1493" name="Picture 8" descr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539" y="1803013"/>
            <a:ext cx="2493481" cy="112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4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5198" y="1818638"/>
            <a:ext cx="2184485" cy="1121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5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9997" y="3313815"/>
            <a:ext cx="3017784" cy="1518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6" name="Picture 11" descr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053" y="3558094"/>
            <a:ext cx="2082954" cy="85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7" name="Picture 13" descr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656" y="3619072"/>
            <a:ext cx="2236118" cy="104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8" name="Picture 2" descr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0719" y="1528647"/>
            <a:ext cx="2505078" cy="1667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9" name="Picture 3" descr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6302" y="4968959"/>
            <a:ext cx="3028952" cy="150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0" name="Picture 4" descr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8417" y="4999075"/>
            <a:ext cx="2484193" cy="1863145"/>
          </a:xfrm>
          <a:prstGeom prst="rect">
            <a:avLst/>
          </a:prstGeom>
          <a:ln w="12700">
            <a:miter lim="400000"/>
          </a:ln>
        </p:spPr>
      </p:pic>
      <p:sp>
        <p:nvSpPr>
          <p:cNvPr id="1501" name="TextBox 16"/>
          <p:cNvSpPr txBox="1"/>
          <p:nvPr/>
        </p:nvSpPr>
        <p:spPr>
          <a:xfrm>
            <a:off x="541856" y="5721435"/>
            <a:ext cx="1743184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Accommodation</a:t>
            </a:r>
          </a:p>
        </p:txBody>
      </p:sp>
      <p:pic>
        <p:nvPicPr>
          <p:cNvPr id="1502" name="Picture 5" descr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58762" y="3619072"/>
            <a:ext cx="1786915" cy="8535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Picture 13" descr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984603"/>
            <a:ext cx="3259543" cy="1873399"/>
          </a:xfrm>
          <a:prstGeom prst="rect">
            <a:avLst/>
          </a:prstGeom>
          <a:ln w="12700">
            <a:miter lim="400000"/>
          </a:ln>
        </p:spPr>
      </p:pic>
      <p:sp>
        <p:nvSpPr>
          <p:cNvPr id="1234" name="TextBox 5"/>
          <p:cNvSpPr txBox="1"/>
          <p:nvPr/>
        </p:nvSpPr>
        <p:spPr>
          <a:xfrm>
            <a:off x="982382" y="1728460"/>
            <a:ext cx="10154210" cy="1978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400" b="1" cap="all">
                <a:solidFill>
                  <a:srgbClr val="00A4B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problem…</a:t>
            </a:r>
          </a:p>
          <a:p>
            <a:pPr algn="ctr">
              <a:defRPr sz="4400" b="1" cap="all">
                <a:solidFill>
                  <a:srgbClr val="00A4B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ctr">
              <a:defRPr sz="4400" b="1">
                <a:solidFill>
                  <a:srgbClr val="00A4B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77% </a:t>
            </a:r>
            <a:r>
              <a:rPr>
                <a:solidFill>
                  <a:srgbClr val="000000"/>
                </a:solidFill>
              </a:rPr>
              <a:t>of start-ups fail to scale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Business Services Referral Partners</a:t>
            </a:r>
          </a:p>
        </p:txBody>
      </p:sp>
      <p:sp>
        <p:nvSpPr>
          <p:cNvPr id="1505" name="TextBox 17"/>
          <p:cNvSpPr txBox="1"/>
          <p:nvPr/>
        </p:nvSpPr>
        <p:spPr>
          <a:xfrm>
            <a:off x="346917" y="2695501"/>
            <a:ext cx="2183417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Workspace Services</a:t>
            </a:r>
          </a:p>
        </p:txBody>
      </p:sp>
      <p:pic>
        <p:nvPicPr>
          <p:cNvPr id="1506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219" y="1800218"/>
            <a:ext cx="2143127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TextBox 16"/>
          <p:cNvSpPr txBox="1"/>
          <p:nvPr/>
        </p:nvSpPr>
        <p:spPr>
          <a:xfrm>
            <a:off x="444522" y="4087210"/>
            <a:ext cx="2030943" cy="617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Asset Protection,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Personal Tax, Wills</a:t>
            </a:r>
          </a:p>
        </p:txBody>
      </p:sp>
      <p:pic>
        <p:nvPicPr>
          <p:cNvPr id="1508" name="Picture 18" descr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588" y="3952102"/>
            <a:ext cx="2286642" cy="827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9" name="Picture 19" descr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171" y="3872524"/>
            <a:ext cx="2929920" cy="986762"/>
          </a:xfrm>
          <a:prstGeom prst="rect">
            <a:avLst/>
          </a:prstGeom>
          <a:ln w="12700">
            <a:miter lim="400000"/>
          </a:ln>
        </p:spPr>
      </p:pic>
      <p:sp>
        <p:nvSpPr>
          <p:cNvPr id="1510" name="TextBox 20"/>
          <p:cNvSpPr txBox="1"/>
          <p:nvPr/>
        </p:nvSpPr>
        <p:spPr>
          <a:xfrm>
            <a:off x="444523" y="5802082"/>
            <a:ext cx="2258786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Business Insurance</a:t>
            </a:r>
          </a:p>
        </p:txBody>
      </p:sp>
      <p:pic>
        <p:nvPicPr>
          <p:cNvPr id="1511" name="Picture 21" descr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588" y="5602439"/>
            <a:ext cx="1666758" cy="850539"/>
          </a:xfrm>
          <a:prstGeom prst="rect">
            <a:avLst/>
          </a:prstGeom>
          <a:ln w="12700">
            <a:miter lim="400000"/>
          </a:ln>
        </p:spPr>
      </p:pic>
      <p:sp>
        <p:nvSpPr>
          <p:cNvPr id="1512" name="TextBox 9"/>
          <p:cNvSpPr txBox="1"/>
          <p:nvPr/>
        </p:nvSpPr>
        <p:spPr>
          <a:xfrm>
            <a:off x="4547063" y="2760037"/>
            <a:ext cx="2258787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Grants</a:t>
            </a:r>
          </a:p>
        </p:txBody>
      </p:sp>
      <p:pic>
        <p:nvPicPr>
          <p:cNvPr id="1513" name="Picture 2" descr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468" y="1912411"/>
            <a:ext cx="1633791" cy="1633791"/>
          </a:xfrm>
          <a:prstGeom prst="rect">
            <a:avLst/>
          </a:prstGeom>
          <a:ln w="12700">
            <a:miter lim="400000"/>
          </a:ln>
        </p:spPr>
      </p:pic>
      <p:sp>
        <p:nvSpPr>
          <p:cNvPr id="1514" name="TextBox 11"/>
          <p:cNvSpPr txBox="1"/>
          <p:nvPr/>
        </p:nvSpPr>
        <p:spPr>
          <a:xfrm>
            <a:off x="7414128" y="2757414"/>
            <a:ext cx="2258787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Payment</a:t>
            </a:r>
          </a:p>
        </p:txBody>
      </p:sp>
      <p:pic>
        <p:nvPicPr>
          <p:cNvPr id="1515" name="Picture 3" descr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8074" y="2415895"/>
            <a:ext cx="3181566" cy="1052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Business Services Referral Partners</a:t>
            </a:r>
          </a:p>
        </p:txBody>
      </p:sp>
      <p:sp>
        <p:nvSpPr>
          <p:cNvPr id="1518" name="TextBox 14"/>
          <p:cNvSpPr txBox="1"/>
          <p:nvPr/>
        </p:nvSpPr>
        <p:spPr>
          <a:xfrm>
            <a:off x="578086" y="3835956"/>
            <a:ext cx="2276509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Recruitment Services</a:t>
            </a:r>
          </a:p>
        </p:txBody>
      </p:sp>
      <p:sp>
        <p:nvSpPr>
          <p:cNvPr id="1519" name="TextBox 17"/>
          <p:cNvSpPr txBox="1"/>
          <p:nvPr/>
        </p:nvSpPr>
        <p:spPr>
          <a:xfrm>
            <a:off x="578086" y="5522077"/>
            <a:ext cx="2734044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Graphics/Design Services</a:t>
            </a:r>
          </a:p>
        </p:txBody>
      </p:sp>
      <p:sp>
        <p:nvSpPr>
          <p:cNvPr id="1520" name="TextBox 12"/>
          <p:cNvSpPr txBox="1"/>
          <p:nvPr/>
        </p:nvSpPr>
        <p:spPr>
          <a:xfrm>
            <a:off x="585915" y="2107702"/>
            <a:ext cx="2420389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IP/Trademark Services</a:t>
            </a:r>
          </a:p>
        </p:txBody>
      </p:sp>
      <p:pic>
        <p:nvPicPr>
          <p:cNvPr id="152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835" y="1738310"/>
            <a:ext cx="2195516" cy="1317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087" y="1930580"/>
            <a:ext cx="2187547" cy="723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787" y="3582947"/>
            <a:ext cx="2538415" cy="761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4" name="Picture 5" descr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535" y="3582947"/>
            <a:ext cx="2309815" cy="844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5" name="Picture 6" descr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956" y="5244884"/>
            <a:ext cx="2019045" cy="8763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/>
          <a:p>
            <a:r>
              <a:t>Business Services Referral Partners</a:t>
            </a:r>
          </a:p>
        </p:txBody>
      </p:sp>
      <p:sp>
        <p:nvSpPr>
          <p:cNvPr id="1528" name="TextBox 12"/>
          <p:cNvSpPr txBox="1"/>
          <p:nvPr/>
        </p:nvSpPr>
        <p:spPr>
          <a:xfrm>
            <a:off x="585915" y="2107702"/>
            <a:ext cx="2047909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Marketing Services</a:t>
            </a:r>
          </a:p>
        </p:txBody>
      </p:sp>
      <p:pic>
        <p:nvPicPr>
          <p:cNvPr id="1529" name="Picture 15" descr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620" y="1992621"/>
            <a:ext cx="3124201" cy="577979"/>
          </a:xfrm>
          <a:prstGeom prst="rect">
            <a:avLst/>
          </a:prstGeom>
          <a:ln w="12700">
            <a:miter lim="400000"/>
          </a:ln>
        </p:spPr>
      </p:pic>
      <p:sp>
        <p:nvSpPr>
          <p:cNvPr id="1530" name="TextBox 7"/>
          <p:cNvSpPr txBox="1"/>
          <p:nvPr/>
        </p:nvSpPr>
        <p:spPr>
          <a:xfrm>
            <a:off x="524014" y="4630876"/>
            <a:ext cx="1514584" cy="8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App/Tech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Development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Services </a:t>
            </a:r>
          </a:p>
        </p:txBody>
      </p:sp>
      <p:pic>
        <p:nvPicPr>
          <p:cNvPr id="1531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505" y="1928198"/>
            <a:ext cx="2435014" cy="1090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2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881" y="4493200"/>
            <a:ext cx="1475681" cy="1475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3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8177" y="4771907"/>
            <a:ext cx="3913961" cy="534909"/>
          </a:xfrm>
          <a:prstGeom prst="rect">
            <a:avLst/>
          </a:prstGeom>
          <a:ln w="12700">
            <a:miter lim="400000"/>
          </a:ln>
        </p:spPr>
      </p:pic>
      <p:sp>
        <p:nvSpPr>
          <p:cNvPr id="1534" name="Rectangle 6"/>
          <p:cNvSpPr/>
          <p:nvPr/>
        </p:nvSpPr>
        <p:spPr>
          <a:xfrm>
            <a:off x="9547380" y="2884757"/>
            <a:ext cx="2198978" cy="1444818"/>
          </a:xfrm>
          <a:prstGeom prst="rect">
            <a:avLst/>
          </a:prstGeom>
          <a:solidFill>
            <a:srgbClr val="463F77"/>
          </a:solidFill>
          <a:ln w="12700">
            <a:solidFill>
              <a:srgbClr val="19456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35" name="Picture 8" descr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8155" y="3235060"/>
            <a:ext cx="2256355" cy="66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6" name="Picture 9" descr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043" y="2893722"/>
            <a:ext cx="1430137" cy="1430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7" name="Picture 11" descr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6429" y="2870013"/>
            <a:ext cx="1430136" cy="1430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>
            <a:lvl1pPr marL="8096" indent="-8096" defTabSz="777240">
              <a:spcBef>
                <a:spcPts val="800"/>
              </a:spcBef>
              <a:defRPr sz="3200"/>
            </a:lvl1pPr>
          </a:lstStyle>
          <a:p>
            <a:r>
              <a:t>Innovator Business Founder Visa: Mandatory Costs</a:t>
            </a:r>
          </a:p>
        </p:txBody>
      </p:sp>
      <p:sp>
        <p:nvSpPr>
          <p:cNvPr id="1540" name="Text Placeholder 2"/>
          <p:cNvSpPr>
            <a:spLocks noGrp="1"/>
          </p:cNvSpPr>
          <p:nvPr>
            <p:ph type="body" idx="21"/>
          </p:nvPr>
        </p:nvSpPr>
        <p:spPr>
          <a:xfrm>
            <a:off x="1046796" y="2448530"/>
            <a:ext cx="10098407" cy="268848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342900" indent="-342900">
              <a:buSzPct val="100000"/>
              <a:buFont typeface="Arial"/>
              <a:buChar char="•"/>
              <a:defRPr sz="2400" b="0"/>
            </a:pPr>
            <a:r>
              <a:t>Application - £1,000 (+Vat if in UK)</a:t>
            </a:r>
          </a:p>
          <a:p>
            <a:pPr marL="342900" indent="-342900">
              <a:buSzPct val="100000"/>
              <a:buFont typeface="Arial"/>
              <a:buChar char="•"/>
              <a:defRPr sz="2400" b="0"/>
            </a:pPr>
            <a:r>
              <a:t>Checkpoint Monitoring Reviews - £1,000 (+Vat)  (£500 per 12mth &amp; 24mth)</a:t>
            </a:r>
          </a:p>
          <a:p>
            <a:pPr marL="342900" indent="-342900">
              <a:buSzPct val="100000"/>
              <a:buFont typeface="Arial"/>
              <a:buChar char="•"/>
              <a:defRPr sz="2400" b="0"/>
            </a:pPr>
            <a:r>
              <a:t>Settlement or Extension Endorsement - £1,000 (+ Vat)</a:t>
            </a:r>
          </a:p>
          <a:p>
            <a:pPr marL="342900" indent="-342900">
              <a:buSzPct val="100000"/>
              <a:buFont typeface="Arial"/>
              <a:buChar char="•"/>
              <a:defRPr sz="2400" b="0"/>
            </a:pPr>
            <a:endParaRPr/>
          </a:p>
          <a:p>
            <a:pPr marL="342900" indent="-342900">
              <a:buSzPct val="100000"/>
              <a:buFont typeface="Arial"/>
              <a:buChar char="•"/>
              <a:defRPr sz="2400"/>
            </a:pPr>
            <a:r>
              <a:t>Total: £3,000 (+Vat)</a:t>
            </a:r>
          </a:p>
        </p:txBody>
      </p:sp>
      <p:pic>
        <p:nvPicPr>
          <p:cNvPr id="1541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37" y="5516667"/>
            <a:ext cx="2078918" cy="1036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248" y="5516667"/>
            <a:ext cx="3513036" cy="1140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TextBox 15"/>
          <p:cNvSpPr txBox="1"/>
          <p:nvPr/>
        </p:nvSpPr>
        <p:spPr>
          <a:xfrm>
            <a:off x="10098969" y="1450174"/>
            <a:ext cx="1391922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Accelerators</a:t>
            </a:r>
          </a:p>
        </p:txBody>
      </p:sp>
      <p:pic>
        <p:nvPicPr>
          <p:cNvPr id="1237" name="Picture 1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713" y="1452615"/>
            <a:ext cx="8600607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8" name="TextBox 18"/>
          <p:cNvSpPr txBox="1"/>
          <p:nvPr/>
        </p:nvSpPr>
        <p:spPr>
          <a:xfrm>
            <a:off x="5911158" y="2718911"/>
            <a:ext cx="1391923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Angel Clubs</a:t>
            </a:r>
          </a:p>
        </p:txBody>
      </p:sp>
      <p:sp>
        <p:nvSpPr>
          <p:cNvPr id="1239" name="TextBox 19"/>
          <p:cNvSpPr txBox="1"/>
          <p:nvPr/>
        </p:nvSpPr>
        <p:spPr>
          <a:xfrm>
            <a:off x="5352731" y="6004296"/>
            <a:ext cx="1391922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Incubators</a:t>
            </a:r>
          </a:p>
        </p:txBody>
      </p:sp>
      <p:sp>
        <p:nvSpPr>
          <p:cNvPr id="1240" name="TextBox 20"/>
          <p:cNvSpPr txBox="1"/>
          <p:nvPr/>
        </p:nvSpPr>
        <p:spPr>
          <a:xfrm>
            <a:off x="8709748" y="2043894"/>
            <a:ext cx="1391923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Mentors</a:t>
            </a:r>
          </a:p>
        </p:txBody>
      </p:sp>
      <p:sp>
        <p:nvSpPr>
          <p:cNvPr id="1241" name="TextBox 21"/>
          <p:cNvSpPr txBox="1"/>
          <p:nvPr/>
        </p:nvSpPr>
        <p:spPr>
          <a:xfrm>
            <a:off x="5972250" y="4723871"/>
            <a:ext cx="1391922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Advisors</a:t>
            </a:r>
          </a:p>
        </p:txBody>
      </p:sp>
      <p:sp>
        <p:nvSpPr>
          <p:cNvPr id="1242" name="TextBox 22"/>
          <p:cNvSpPr txBox="1"/>
          <p:nvPr/>
        </p:nvSpPr>
        <p:spPr>
          <a:xfrm>
            <a:off x="11582330" y="3449502"/>
            <a:ext cx="1391923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Grants</a:t>
            </a:r>
          </a:p>
        </p:txBody>
      </p:sp>
      <p:sp>
        <p:nvSpPr>
          <p:cNvPr id="1243" name="TextBox 23"/>
          <p:cNvSpPr txBox="1"/>
          <p:nvPr/>
        </p:nvSpPr>
        <p:spPr>
          <a:xfrm>
            <a:off x="9234333" y="3772668"/>
            <a:ext cx="1391923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Associations</a:t>
            </a:r>
          </a:p>
        </p:txBody>
      </p:sp>
      <p:sp>
        <p:nvSpPr>
          <p:cNvPr id="1244" name="TextBox 24"/>
          <p:cNvSpPr txBox="1"/>
          <p:nvPr/>
        </p:nvSpPr>
        <p:spPr>
          <a:xfrm>
            <a:off x="1071244" y="2264510"/>
            <a:ext cx="4597113" cy="2743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The start-up ecosystem is </a:t>
            </a:r>
            <a:r>
              <a:rPr>
                <a:solidFill>
                  <a:srgbClr val="00A4B4"/>
                </a:solidFill>
              </a:rPr>
              <a:t>disconnected</a:t>
            </a:r>
            <a:r>
              <a:t> </a:t>
            </a:r>
          </a:p>
          <a:p>
            <a:pPr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and </a:t>
            </a:r>
          </a:p>
          <a:p>
            <a:pPr>
              <a:defRPr sz="3600" b="1">
                <a:solidFill>
                  <a:srgbClr val="00A4B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inefficient</a:t>
            </a:r>
          </a:p>
        </p:txBody>
      </p:sp>
      <p:sp>
        <p:nvSpPr>
          <p:cNvPr id="1245" name="TextBox 3"/>
          <p:cNvSpPr txBox="1"/>
          <p:nvPr/>
        </p:nvSpPr>
        <p:spPr>
          <a:xfrm>
            <a:off x="10193108" y="5151471"/>
            <a:ext cx="1391922" cy="350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Funds</a:t>
            </a:r>
          </a:p>
        </p:txBody>
      </p:sp>
      <p:sp>
        <p:nvSpPr>
          <p:cNvPr id="1246" name="TextBox 2"/>
          <p:cNvSpPr txBox="1"/>
          <p:nvPr/>
        </p:nvSpPr>
        <p:spPr>
          <a:xfrm>
            <a:off x="1071243" y="1851180"/>
            <a:ext cx="3265851" cy="350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cap="all">
                <a:solidFill>
                  <a:srgbClr val="00A4B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PROBLEM</a:t>
            </a:r>
            <a:r>
              <a:rPr b="0">
                <a:solidFill>
                  <a:schemeClr val="accent1"/>
                </a:solidFill>
              </a:rPr>
              <a:t>: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97676"/>
            <a:ext cx="5714287" cy="5714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1" name="Picture 9" descr="Picture 9"/>
          <p:cNvPicPr>
            <a:picLocks noChangeAspect="1"/>
          </p:cNvPicPr>
          <p:nvPr/>
        </p:nvPicPr>
        <p:blipFill>
          <a:blip r:embed="rId3"/>
          <a:srcRect r="89492"/>
          <a:stretch>
            <a:fillRect/>
          </a:stretch>
        </p:blipFill>
        <p:spPr>
          <a:xfrm>
            <a:off x="8818178" y="3429000"/>
            <a:ext cx="605268" cy="72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Graphic 13" descr="Graphic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8410" y="4633800"/>
            <a:ext cx="720002" cy="7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Graphic 15" descr="Graphic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247" y="1458640"/>
            <a:ext cx="720002" cy="7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4" name="Graphic 17" descr="Graphic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772" y="4476143"/>
            <a:ext cx="720002" cy="7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5" name="Graphic 19" descr="Graphic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134" y="2551800"/>
            <a:ext cx="720002" cy="7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6" name="Graphic 23" descr="Graphic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6370" y="2454786"/>
            <a:ext cx="720002" cy="7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7" name="Graphic 25" descr="Graphic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7779" y="5437080"/>
            <a:ext cx="720002" cy="72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258" name="TextBox 26"/>
          <p:cNvSpPr txBox="1"/>
          <p:nvPr/>
        </p:nvSpPr>
        <p:spPr>
          <a:xfrm>
            <a:off x="6382751" y="1946880"/>
            <a:ext cx="164276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 b="1"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START UPS</a:t>
            </a:r>
          </a:p>
        </p:txBody>
      </p:sp>
      <p:sp>
        <p:nvSpPr>
          <p:cNvPr id="1259" name="TextBox 27"/>
          <p:cNvSpPr txBox="1"/>
          <p:nvPr/>
        </p:nvSpPr>
        <p:spPr>
          <a:xfrm>
            <a:off x="9949071" y="5698712"/>
            <a:ext cx="1642768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 b="1"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SERVICE PROVIDERS</a:t>
            </a:r>
          </a:p>
        </p:txBody>
      </p:sp>
      <p:sp>
        <p:nvSpPr>
          <p:cNvPr id="1260" name="TextBox 28"/>
          <p:cNvSpPr txBox="1"/>
          <p:nvPr/>
        </p:nvSpPr>
        <p:spPr>
          <a:xfrm>
            <a:off x="8214863" y="6375487"/>
            <a:ext cx="164276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 b="1"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INVESTORS</a:t>
            </a:r>
          </a:p>
        </p:txBody>
      </p:sp>
      <p:sp>
        <p:nvSpPr>
          <p:cNvPr id="1261" name="TextBox 29"/>
          <p:cNvSpPr txBox="1"/>
          <p:nvPr/>
        </p:nvSpPr>
        <p:spPr>
          <a:xfrm>
            <a:off x="10672088" y="2644920"/>
            <a:ext cx="164276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 b="1"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NEDS</a:t>
            </a:r>
          </a:p>
        </p:txBody>
      </p:sp>
      <p:sp>
        <p:nvSpPr>
          <p:cNvPr id="1262" name="TextBox 30"/>
          <p:cNvSpPr txBox="1"/>
          <p:nvPr/>
        </p:nvSpPr>
        <p:spPr>
          <a:xfrm>
            <a:off x="6580505" y="5544824"/>
            <a:ext cx="1642768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1400" b="1">
                <a:latin typeface="Arial Nova"/>
                <a:ea typeface="Arial Nova"/>
                <a:cs typeface="Arial Nova"/>
                <a:sym typeface="Arial Nova"/>
              </a:defRPr>
            </a:pPr>
            <a:r>
              <a:t>INCUBATORS &amp;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 b="1">
                <a:latin typeface="Arial Nova"/>
                <a:ea typeface="Arial Nova"/>
                <a:cs typeface="Arial Nova"/>
                <a:sym typeface="Arial Nova"/>
              </a:defRPr>
            </a:pPr>
            <a:r>
              <a:t>SUPPORT ORGS</a:t>
            </a:r>
          </a:p>
        </p:txBody>
      </p:sp>
      <p:sp>
        <p:nvSpPr>
          <p:cNvPr id="1263" name="TextBox 31"/>
          <p:cNvSpPr txBox="1"/>
          <p:nvPr/>
        </p:nvSpPr>
        <p:spPr>
          <a:xfrm>
            <a:off x="8214863" y="911188"/>
            <a:ext cx="1642768" cy="30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 b="1">
                <a:latin typeface="Arial Nova"/>
                <a:ea typeface="Arial Nova"/>
                <a:cs typeface="Arial Nova"/>
                <a:sym typeface="Arial Nova"/>
              </a:defRPr>
            </a:lvl1pPr>
          </a:lstStyle>
          <a:p>
            <a:r>
              <a:t>ANGEL CLUBS</a:t>
            </a:r>
          </a:p>
        </p:txBody>
      </p:sp>
      <p:sp>
        <p:nvSpPr>
          <p:cNvPr id="1264" name="Rectangle 34"/>
          <p:cNvSpPr/>
          <p:nvPr/>
        </p:nvSpPr>
        <p:spPr>
          <a:xfrm>
            <a:off x="9984826" y="448005"/>
            <a:ext cx="1825459" cy="37837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65" name="Tex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04068" y="3271799"/>
            <a:ext cx="4741641" cy="791847"/>
          </a:xfrm>
          <a:prstGeom prst="rect">
            <a:avLst/>
          </a:prstGeom>
        </p:spPr>
        <p:txBody>
          <a:bodyPr/>
          <a:lstStyle>
            <a:lvl1pPr marL="7047" indent="-7047" defTabSz="676655">
              <a:spcBef>
                <a:spcPts val="700"/>
              </a:spcBef>
              <a:defRPr sz="2800"/>
            </a:lvl1pPr>
          </a:lstStyle>
          <a:p>
            <a:r>
              <a:t>Envestors start-up/scale-up growth ecosystem platform</a:t>
            </a:r>
          </a:p>
        </p:txBody>
      </p:sp>
      <p:sp>
        <p:nvSpPr>
          <p:cNvPr id="1266" name="TextBox 6"/>
          <p:cNvSpPr txBox="1"/>
          <p:nvPr/>
        </p:nvSpPr>
        <p:spPr>
          <a:xfrm>
            <a:off x="666978" y="829726"/>
            <a:ext cx="10154210" cy="134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 b="1" cap="all">
                <a:solidFill>
                  <a:srgbClr val="00A4B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Solution….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TextBox 33"/>
          <p:cNvSpPr txBox="1"/>
          <p:nvPr/>
        </p:nvSpPr>
        <p:spPr>
          <a:xfrm>
            <a:off x="1652263" y="2806108"/>
            <a:ext cx="9365193" cy="2862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numCol="2" spcCol="1079999"/>
          <a:lstStyle/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Startups</a:t>
            </a:r>
            <a:r>
              <a:rPr b="0"/>
              <a:t>  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Navigate the ecosystem, gain exposure, raise funds, find NEDs, track engagement, get matched growth opportunities</a:t>
            </a:r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Investors/NEDS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See all deals in the UK, conduct due diligence, invest, track portfolio </a:t>
            </a:r>
            <a:r>
              <a:rPr b="1"/>
              <a:t>Incubators, support orgs &amp; angel Clubs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Manage portfolio, Increase visibility, generate leads, track success &amp; better serve their communities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b="1">
                <a:latin typeface="Arial"/>
                <a:ea typeface="Arial"/>
                <a:cs typeface="Arial"/>
                <a:sym typeface="Arial"/>
              </a:defRPr>
            </a:pPr>
            <a:r>
              <a:t>Service providers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Increase visibility, generate sales leads, track engagement &amp; ROI</a:t>
            </a:r>
          </a:p>
        </p:txBody>
      </p:sp>
      <p:sp>
        <p:nvSpPr>
          <p:cNvPr id="1269" name="Text Placeholder 6"/>
          <p:cNvSpPr txBox="1">
            <a:spLocks noGrp="1"/>
          </p:cNvSpPr>
          <p:nvPr>
            <p:ph type="body" sz="quarter" idx="1"/>
          </p:nvPr>
        </p:nvSpPr>
        <p:spPr>
          <a:xfrm>
            <a:off x="1055689" y="1127661"/>
            <a:ext cx="10384944" cy="791848"/>
          </a:xfrm>
          <a:prstGeom prst="rect">
            <a:avLst/>
          </a:prstGeom>
        </p:spPr>
        <p:txBody>
          <a:bodyPr/>
          <a:lstStyle>
            <a:lvl1pPr marL="7334" indent="-7334" algn="ctr" defTabSz="704087">
              <a:spcBef>
                <a:spcPts val="700"/>
              </a:spcBef>
              <a:defRPr sz="2900"/>
            </a:lvl1pPr>
          </a:lstStyle>
          <a:p>
            <a:r>
              <a:t>Envestors connects the ecosystem and facilitates interaction with our SaaS tools</a:t>
            </a:r>
          </a:p>
        </p:txBody>
      </p:sp>
      <p:pic>
        <p:nvPicPr>
          <p:cNvPr id="1270" name="Graphic 13" descr="Graphic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58" y="4325615"/>
            <a:ext cx="792002" cy="79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1" name="Graphic 17" descr="Graphic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58" y="2663317"/>
            <a:ext cx="792002" cy="792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2" name="Graphic 19" descr="Graphic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44" y="2819300"/>
            <a:ext cx="720002" cy="7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Graphic 23" descr="Graphic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43" y="4394429"/>
            <a:ext cx="720002" cy="72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Oval 2"/>
          <p:cNvSpPr/>
          <p:nvPr/>
        </p:nvSpPr>
        <p:spPr>
          <a:xfrm>
            <a:off x="1040130" y="2344290"/>
            <a:ext cx="2952003" cy="2952003"/>
          </a:xfrm>
          <a:prstGeom prst="ellipse">
            <a:avLst/>
          </a:prstGeom>
          <a:ln w="19050">
            <a:solidFill>
              <a:srgbClr val="19456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76" name="Oval 3"/>
          <p:cNvSpPr/>
          <p:nvPr/>
        </p:nvSpPr>
        <p:spPr>
          <a:xfrm>
            <a:off x="8793480" y="2344290"/>
            <a:ext cx="2952003" cy="2952003"/>
          </a:xfrm>
          <a:prstGeom prst="ellipse">
            <a:avLst/>
          </a:prstGeom>
          <a:ln w="19050">
            <a:solidFill>
              <a:srgbClr val="19456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77" name="Oval 4"/>
          <p:cNvSpPr/>
          <p:nvPr/>
        </p:nvSpPr>
        <p:spPr>
          <a:xfrm>
            <a:off x="4916804" y="2344290"/>
            <a:ext cx="2952003" cy="2952003"/>
          </a:xfrm>
          <a:prstGeom prst="ellipse">
            <a:avLst/>
          </a:prstGeom>
          <a:ln w="19050">
            <a:solidFill>
              <a:srgbClr val="19456B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78" name="TextBox 5"/>
          <p:cNvSpPr txBox="1"/>
          <p:nvPr/>
        </p:nvSpPr>
        <p:spPr>
          <a:xfrm>
            <a:off x="1568393" y="2989292"/>
            <a:ext cx="1863091" cy="167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5400" b="1">
                <a:latin typeface="Arial"/>
                <a:ea typeface="Arial"/>
                <a:cs typeface="Arial"/>
                <a:sym typeface="Arial"/>
              </a:defRPr>
            </a:pPr>
            <a:r>
              <a:t>500+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Businesses established and accelerated</a:t>
            </a:r>
          </a:p>
        </p:txBody>
      </p:sp>
      <p:sp>
        <p:nvSpPr>
          <p:cNvPr id="1279" name="TextBox 6"/>
          <p:cNvSpPr txBox="1"/>
          <p:nvPr/>
        </p:nvSpPr>
        <p:spPr>
          <a:xfrm>
            <a:off x="5081789" y="3017503"/>
            <a:ext cx="2741297" cy="1138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5400" b="1">
                <a:latin typeface="Arial"/>
                <a:ea typeface="Arial"/>
                <a:cs typeface="Arial"/>
                <a:sym typeface="Arial"/>
              </a:defRPr>
            </a:pPr>
            <a:r>
              <a:t>£100m+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Funds raised for start-ups</a:t>
            </a:r>
          </a:p>
        </p:txBody>
      </p:sp>
      <p:sp>
        <p:nvSpPr>
          <p:cNvPr id="1280" name="TextBox 7"/>
          <p:cNvSpPr txBox="1"/>
          <p:nvPr/>
        </p:nvSpPr>
        <p:spPr>
          <a:xfrm>
            <a:off x="8898831" y="3044333"/>
            <a:ext cx="2741298" cy="1315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t>14,000+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Investors, Mentors, Growth Partners</a:t>
            </a:r>
          </a:p>
        </p:txBody>
      </p:sp>
      <p:sp>
        <p:nvSpPr>
          <p:cNvPr id="1281" name="TextBox 8"/>
          <p:cNvSpPr txBox="1"/>
          <p:nvPr/>
        </p:nvSpPr>
        <p:spPr>
          <a:xfrm>
            <a:off x="2675369" y="1299798"/>
            <a:ext cx="7098029" cy="646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4000" b="1">
                <a:solidFill>
                  <a:srgbClr val="00A4B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Track record of success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1057274" y="1026794"/>
            <a:ext cx="10098407" cy="791848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1600"/>
              </a:spcBef>
              <a:defRPr sz="4000">
                <a:solidFill>
                  <a:srgbClr val="00A4B4"/>
                </a:solidFill>
              </a:defRPr>
            </a:lvl1pPr>
          </a:lstStyle>
          <a:p>
            <a:r>
              <a:t>Example Success Stories</a:t>
            </a:r>
          </a:p>
        </p:txBody>
      </p:sp>
      <p:pic>
        <p:nvPicPr>
          <p:cNvPr id="1284" name="Google Shape;309;p62" descr="Google Shape;309;p62"/>
          <p:cNvPicPr>
            <a:picLocks noChangeAspect="1"/>
          </p:cNvPicPr>
          <p:nvPr/>
        </p:nvPicPr>
        <p:blipFill>
          <a:blip r:embed="rId2"/>
          <a:srcRect r="18738"/>
          <a:stretch>
            <a:fillRect/>
          </a:stretch>
        </p:blipFill>
        <p:spPr>
          <a:xfrm>
            <a:off x="874393" y="2400312"/>
            <a:ext cx="2602455" cy="773927"/>
          </a:xfrm>
          <a:prstGeom prst="rect">
            <a:avLst/>
          </a:prstGeom>
          <a:ln w="12700">
            <a:miter lim="400000"/>
          </a:ln>
        </p:spPr>
      </p:pic>
      <p:sp>
        <p:nvSpPr>
          <p:cNvPr id="1285" name="Google Shape;310;p62"/>
          <p:cNvSpPr/>
          <p:nvPr/>
        </p:nvSpPr>
        <p:spPr>
          <a:xfrm>
            <a:off x="5202020" y="2574130"/>
            <a:ext cx="1183569" cy="14346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86" name="Google Shape;311;p62" descr="Google Shape;311;p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366" y="3861346"/>
            <a:ext cx="1221933" cy="5076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2" name="Google Shape;312;p62"/>
          <p:cNvGrpSpPr/>
          <p:nvPr/>
        </p:nvGrpSpPr>
        <p:grpSpPr>
          <a:xfrm>
            <a:off x="5483179" y="2457937"/>
            <a:ext cx="4575226" cy="921164"/>
            <a:chOff x="0" y="0"/>
            <a:chExt cx="4575224" cy="921162"/>
          </a:xfrm>
        </p:grpSpPr>
        <p:grpSp>
          <p:nvGrpSpPr>
            <p:cNvPr id="1298" name="Google Shape;313;p62"/>
            <p:cNvGrpSpPr/>
            <p:nvPr/>
          </p:nvGrpSpPr>
          <p:grpSpPr>
            <a:xfrm>
              <a:off x="12404" y="-1"/>
              <a:ext cx="4562821" cy="629245"/>
              <a:chOff x="0" y="0"/>
              <a:chExt cx="4562819" cy="629243"/>
            </a:xfrm>
          </p:grpSpPr>
          <p:grpSp>
            <p:nvGrpSpPr>
              <p:cNvPr id="1289" name="Google Shape;314;p62"/>
              <p:cNvGrpSpPr/>
              <p:nvPr/>
            </p:nvGrpSpPr>
            <p:grpSpPr>
              <a:xfrm>
                <a:off x="0" y="-1"/>
                <a:ext cx="1168665" cy="629245"/>
                <a:chOff x="0" y="0"/>
                <a:chExt cx="1168663" cy="629243"/>
              </a:xfrm>
            </p:grpSpPr>
            <p:sp>
              <p:nvSpPr>
                <p:cNvPr id="1287" name="圆角矩形"/>
                <p:cNvSpPr/>
                <p:nvPr/>
              </p:nvSpPr>
              <p:spPr>
                <a:xfrm>
                  <a:off x="0" y="-1"/>
                  <a:ext cx="1168664" cy="6292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288" name="2008"/>
                <p:cNvSpPr txBox="1"/>
                <p:nvPr/>
              </p:nvSpPr>
              <p:spPr>
                <a:xfrm>
                  <a:off x="65007" y="169379"/>
                  <a:ext cx="1038649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2008</a:t>
                  </a:r>
                </a:p>
              </p:txBody>
            </p:sp>
          </p:grpSp>
          <p:grpSp>
            <p:nvGrpSpPr>
              <p:cNvPr id="1292" name="Google Shape;315;p62"/>
              <p:cNvGrpSpPr/>
              <p:nvPr/>
            </p:nvGrpSpPr>
            <p:grpSpPr>
              <a:xfrm>
                <a:off x="1697077" y="-1"/>
                <a:ext cx="1168666" cy="629245"/>
                <a:chOff x="0" y="0"/>
                <a:chExt cx="1168665" cy="629243"/>
              </a:xfrm>
            </p:grpSpPr>
            <p:sp>
              <p:nvSpPr>
                <p:cNvPr id="1290" name="圆角矩形"/>
                <p:cNvSpPr/>
                <p:nvPr/>
              </p:nvSpPr>
              <p:spPr>
                <a:xfrm>
                  <a:off x="0" y="-1"/>
                  <a:ext cx="1168666" cy="6292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291" name="£15.5m"/>
                <p:cNvSpPr txBox="1"/>
                <p:nvPr/>
              </p:nvSpPr>
              <p:spPr>
                <a:xfrm>
                  <a:off x="65007" y="169379"/>
                  <a:ext cx="1038650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£15.5m</a:t>
                  </a:r>
                </a:p>
              </p:txBody>
            </p:sp>
          </p:grpSp>
          <p:grpSp>
            <p:nvGrpSpPr>
              <p:cNvPr id="1295" name="Google Shape;316;p62"/>
              <p:cNvGrpSpPr/>
              <p:nvPr/>
            </p:nvGrpSpPr>
            <p:grpSpPr>
              <a:xfrm>
                <a:off x="3394154" y="-1"/>
                <a:ext cx="1168666" cy="629245"/>
                <a:chOff x="0" y="0"/>
                <a:chExt cx="1168665" cy="629243"/>
              </a:xfrm>
            </p:grpSpPr>
            <p:sp>
              <p:nvSpPr>
                <p:cNvPr id="1293" name="圆角矩形"/>
                <p:cNvSpPr/>
                <p:nvPr/>
              </p:nvSpPr>
              <p:spPr>
                <a:xfrm>
                  <a:off x="0" y="-1"/>
                  <a:ext cx="1168666" cy="6292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294" name="£129m"/>
                <p:cNvSpPr txBox="1"/>
                <p:nvPr/>
              </p:nvSpPr>
              <p:spPr>
                <a:xfrm>
                  <a:off x="65007" y="169379"/>
                  <a:ext cx="1038650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£129m</a:t>
                  </a:r>
                </a:p>
              </p:txBody>
            </p:sp>
          </p:grpSp>
          <p:sp>
            <p:nvSpPr>
              <p:cNvPr id="1296" name="Google Shape;317;p62"/>
              <p:cNvSpPr/>
              <p:nvPr/>
            </p:nvSpPr>
            <p:spPr>
              <a:xfrm>
                <a:off x="1230681" y="344349"/>
                <a:ext cx="423942" cy="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97" name="Google Shape;318;p62"/>
              <p:cNvSpPr/>
              <p:nvPr/>
            </p:nvSpPr>
            <p:spPr>
              <a:xfrm>
                <a:off x="2928476" y="344349"/>
                <a:ext cx="423942" cy="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299" name="Google Shape;319;p62"/>
            <p:cNvSpPr txBox="1"/>
            <p:nvPr/>
          </p:nvSpPr>
          <p:spPr>
            <a:xfrm>
              <a:off x="-1" y="748348"/>
              <a:ext cx="1168663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     £4m valn</a:t>
              </a:r>
            </a:p>
          </p:txBody>
        </p:sp>
        <p:sp>
          <p:nvSpPr>
            <p:cNvPr id="1300" name="Google Shape;320;p62"/>
            <p:cNvSpPr txBox="1"/>
            <p:nvPr/>
          </p:nvSpPr>
          <p:spPr>
            <a:xfrm>
              <a:off x="3364820" y="716264"/>
              <a:ext cx="1168663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Exited 2018</a:t>
              </a:r>
            </a:p>
          </p:txBody>
        </p:sp>
        <p:sp>
          <p:nvSpPr>
            <p:cNvPr id="1301" name="Google Shape;321;p62"/>
            <p:cNvSpPr txBox="1"/>
            <p:nvPr/>
          </p:nvSpPr>
          <p:spPr>
            <a:xfrm>
              <a:off x="1667026" y="728556"/>
              <a:ext cx="1390761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Raised</a:t>
              </a:r>
            </a:p>
          </p:txBody>
        </p:sp>
      </p:grpSp>
      <p:grpSp>
        <p:nvGrpSpPr>
          <p:cNvPr id="1318" name="Google Shape;322;p62"/>
          <p:cNvGrpSpPr/>
          <p:nvPr/>
        </p:nvGrpSpPr>
        <p:grpSpPr>
          <a:xfrm>
            <a:off x="5483180" y="3770834"/>
            <a:ext cx="4629048" cy="921163"/>
            <a:chOff x="0" y="0"/>
            <a:chExt cx="4629047" cy="921162"/>
          </a:xfrm>
        </p:grpSpPr>
        <p:grpSp>
          <p:nvGrpSpPr>
            <p:cNvPr id="1314" name="Google Shape;323;p62"/>
            <p:cNvGrpSpPr/>
            <p:nvPr/>
          </p:nvGrpSpPr>
          <p:grpSpPr>
            <a:xfrm>
              <a:off x="12402" y="0"/>
              <a:ext cx="4562821" cy="629243"/>
              <a:chOff x="-1" y="0"/>
              <a:chExt cx="4562819" cy="629242"/>
            </a:xfrm>
          </p:grpSpPr>
          <p:grpSp>
            <p:nvGrpSpPr>
              <p:cNvPr id="1305" name="Google Shape;324;p62"/>
              <p:cNvGrpSpPr/>
              <p:nvPr/>
            </p:nvGrpSpPr>
            <p:grpSpPr>
              <a:xfrm>
                <a:off x="-2" y="0"/>
                <a:ext cx="1168666" cy="629243"/>
                <a:chOff x="0" y="0"/>
                <a:chExt cx="1168665" cy="629242"/>
              </a:xfrm>
            </p:grpSpPr>
            <p:sp>
              <p:nvSpPr>
                <p:cNvPr id="1303" name="圆角矩形"/>
                <p:cNvSpPr/>
                <p:nvPr/>
              </p:nvSpPr>
              <p:spPr>
                <a:xfrm>
                  <a:off x="0" y="-1"/>
                  <a:ext cx="1168666" cy="6292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304" name="2009"/>
                <p:cNvSpPr txBox="1"/>
                <p:nvPr/>
              </p:nvSpPr>
              <p:spPr>
                <a:xfrm>
                  <a:off x="65006" y="169379"/>
                  <a:ext cx="1038651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2009</a:t>
                  </a:r>
                </a:p>
              </p:txBody>
            </p:sp>
          </p:grpSp>
          <p:grpSp>
            <p:nvGrpSpPr>
              <p:cNvPr id="1308" name="Google Shape;325;p62"/>
              <p:cNvGrpSpPr/>
              <p:nvPr/>
            </p:nvGrpSpPr>
            <p:grpSpPr>
              <a:xfrm>
                <a:off x="1697077" y="0"/>
                <a:ext cx="1168665" cy="629243"/>
                <a:chOff x="0" y="0"/>
                <a:chExt cx="1168663" cy="629242"/>
              </a:xfrm>
            </p:grpSpPr>
            <p:sp>
              <p:nvSpPr>
                <p:cNvPr id="1306" name="圆角矩形"/>
                <p:cNvSpPr/>
                <p:nvPr/>
              </p:nvSpPr>
              <p:spPr>
                <a:xfrm>
                  <a:off x="0" y="-1"/>
                  <a:ext cx="1168664" cy="6292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307" name="£1.3m"/>
                <p:cNvSpPr txBox="1"/>
                <p:nvPr/>
              </p:nvSpPr>
              <p:spPr>
                <a:xfrm>
                  <a:off x="65006" y="169379"/>
                  <a:ext cx="1038650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£1.3m</a:t>
                  </a:r>
                </a:p>
              </p:txBody>
            </p:sp>
          </p:grpSp>
          <p:grpSp>
            <p:nvGrpSpPr>
              <p:cNvPr id="1311" name="Google Shape;326;p62"/>
              <p:cNvGrpSpPr/>
              <p:nvPr/>
            </p:nvGrpSpPr>
            <p:grpSpPr>
              <a:xfrm>
                <a:off x="3394154" y="0"/>
                <a:ext cx="1168665" cy="629243"/>
                <a:chOff x="0" y="0"/>
                <a:chExt cx="1168663" cy="629242"/>
              </a:xfrm>
            </p:grpSpPr>
            <p:sp>
              <p:nvSpPr>
                <p:cNvPr id="1309" name="圆角矩形"/>
                <p:cNvSpPr/>
                <p:nvPr/>
              </p:nvSpPr>
              <p:spPr>
                <a:xfrm>
                  <a:off x="0" y="-1"/>
                  <a:ext cx="1168664" cy="6292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310" name="£700m"/>
                <p:cNvSpPr txBox="1"/>
                <p:nvPr/>
              </p:nvSpPr>
              <p:spPr>
                <a:xfrm>
                  <a:off x="65006" y="169379"/>
                  <a:ext cx="1038650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£700m</a:t>
                  </a:r>
                </a:p>
              </p:txBody>
            </p:sp>
          </p:grpSp>
          <p:sp>
            <p:nvSpPr>
              <p:cNvPr id="1312" name="Google Shape;327;p62"/>
              <p:cNvSpPr/>
              <p:nvPr/>
            </p:nvSpPr>
            <p:spPr>
              <a:xfrm>
                <a:off x="1230681" y="344348"/>
                <a:ext cx="423941" cy="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13" name="Google Shape;328;p62"/>
              <p:cNvSpPr/>
              <p:nvPr/>
            </p:nvSpPr>
            <p:spPr>
              <a:xfrm>
                <a:off x="2928475" y="344348"/>
                <a:ext cx="423942" cy="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15" name="Google Shape;329;p62"/>
            <p:cNvSpPr txBox="1"/>
            <p:nvPr/>
          </p:nvSpPr>
          <p:spPr>
            <a:xfrm>
              <a:off x="0" y="748347"/>
              <a:ext cx="116866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defRPr sz="1100">
                  <a:latin typeface="Arial"/>
                  <a:ea typeface="Arial"/>
                  <a:cs typeface="Arial"/>
                  <a:sym typeface="Arial"/>
                </a:defRPr>
              </a:pPr>
              <a:r>
                <a:t>     </a:t>
              </a:r>
              <a:r>
                <a:rPr sz="1200"/>
                <a:t>£15m valn</a:t>
              </a:r>
            </a:p>
          </p:txBody>
        </p:sp>
        <p:sp>
          <p:nvSpPr>
            <p:cNvPr id="1316" name="Google Shape;330;p62"/>
            <p:cNvSpPr txBox="1"/>
            <p:nvPr/>
          </p:nvSpPr>
          <p:spPr>
            <a:xfrm>
              <a:off x="3373713" y="716250"/>
              <a:ext cx="1255335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Valuation 2019</a:t>
              </a:r>
            </a:p>
          </p:txBody>
        </p:sp>
        <p:sp>
          <p:nvSpPr>
            <p:cNvPr id="1317" name="Google Shape;331;p62"/>
            <p:cNvSpPr txBox="1"/>
            <p:nvPr/>
          </p:nvSpPr>
          <p:spPr>
            <a:xfrm>
              <a:off x="1709480" y="748347"/>
              <a:ext cx="1168663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Raised 2010</a:t>
              </a:r>
            </a:p>
          </p:txBody>
        </p:sp>
      </p:grpSp>
      <p:pic>
        <p:nvPicPr>
          <p:cNvPr id="1319" name="Google Shape;332;p62" descr="Google Shape;332;p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5054091"/>
            <a:ext cx="2202820" cy="6292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5" name="Google Shape;333;p62"/>
          <p:cNvGrpSpPr/>
          <p:nvPr/>
        </p:nvGrpSpPr>
        <p:grpSpPr>
          <a:xfrm>
            <a:off x="5483183" y="5024361"/>
            <a:ext cx="4973178" cy="921316"/>
            <a:chOff x="0" y="0"/>
            <a:chExt cx="4973177" cy="921314"/>
          </a:xfrm>
        </p:grpSpPr>
        <p:grpSp>
          <p:nvGrpSpPr>
            <p:cNvPr id="1331" name="Google Shape;334;p62"/>
            <p:cNvGrpSpPr/>
            <p:nvPr/>
          </p:nvGrpSpPr>
          <p:grpSpPr>
            <a:xfrm>
              <a:off x="12405" y="-1"/>
              <a:ext cx="4649487" cy="629245"/>
              <a:chOff x="0" y="0"/>
              <a:chExt cx="4649486" cy="629243"/>
            </a:xfrm>
          </p:grpSpPr>
          <p:grpSp>
            <p:nvGrpSpPr>
              <p:cNvPr id="1322" name="Google Shape;335;p62"/>
              <p:cNvGrpSpPr/>
              <p:nvPr/>
            </p:nvGrpSpPr>
            <p:grpSpPr>
              <a:xfrm>
                <a:off x="-1" y="-1"/>
                <a:ext cx="1168665" cy="629245"/>
                <a:chOff x="0" y="0"/>
                <a:chExt cx="1168663" cy="629243"/>
              </a:xfrm>
            </p:grpSpPr>
            <p:sp>
              <p:nvSpPr>
                <p:cNvPr id="1320" name="圆角矩形"/>
                <p:cNvSpPr/>
                <p:nvPr/>
              </p:nvSpPr>
              <p:spPr>
                <a:xfrm>
                  <a:off x="-1" y="-1"/>
                  <a:ext cx="1168665" cy="6292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321" name="2005"/>
                <p:cNvSpPr txBox="1"/>
                <p:nvPr/>
              </p:nvSpPr>
              <p:spPr>
                <a:xfrm>
                  <a:off x="65006" y="169379"/>
                  <a:ext cx="1038650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2005</a:t>
                  </a:r>
                </a:p>
              </p:txBody>
            </p:sp>
          </p:grpSp>
          <p:grpSp>
            <p:nvGrpSpPr>
              <p:cNvPr id="1325" name="Google Shape;336;p62"/>
              <p:cNvGrpSpPr/>
              <p:nvPr/>
            </p:nvGrpSpPr>
            <p:grpSpPr>
              <a:xfrm>
                <a:off x="1697076" y="-1"/>
                <a:ext cx="1168665" cy="629245"/>
                <a:chOff x="0" y="0"/>
                <a:chExt cx="1168663" cy="629243"/>
              </a:xfrm>
            </p:grpSpPr>
            <p:sp>
              <p:nvSpPr>
                <p:cNvPr id="1323" name="圆角矩形"/>
                <p:cNvSpPr/>
                <p:nvPr/>
              </p:nvSpPr>
              <p:spPr>
                <a:xfrm>
                  <a:off x="-1" y="-1"/>
                  <a:ext cx="1168665" cy="6292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324" name="£125k"/>
                <p:cNvSpPr txBox="1"/>
                <p:nvPr/>
              </p:nvSpPr>
              <p:spPr>
                <a:xfrm>
                  <a:off x="65006" y="169379"/>
                  <a:ext cx="1038650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£125k</a:t>
                  </a:r>
                </a:p>
              </p:txBody>
            </p:sp>
          </p:grpSp>
          <p:grpSp>
            <p:nvGrpSpPr>
              <p:cNvPr id="1328" name="Google Shape;337;p62"/>
              <p:cNvGrpSpPr/>
              <p:nvPr/>
            </p:nvGrpSpPr>
            <p:grpSpPr>
              <a:xfrm>
                <a:off x="3394151" y="-1"/>
                <a:ext cx="1255336" cy="629245"/>
                <a:chOff x="0" y="0"/>
                <a:chExt cx="1255335" cy="629243"/>
              </a:xfrm>
            </p:grpSpPr>
            <p:sp>
              <p:nvSpPr>
                <p:cNvPr id="1326" name="圆角矩形"/>
                <p:cNvSpPr/>
                <p:nvPr/>
              </p:nvSpPr>
              <p:spPr>
                <a:xfrm>
                  <a:off x="-1" y="-1"/>
                  <a:ext cx="1255337" cy="62924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1212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>
                    <a:defRPr sz="1600"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/>
                </a:p>
              </p:txBody>
            </p:sp>
            <p:sp>
              <p:nvSpPr>
                <p:cNvPr id="1327" name="£13.2m"/>
                <p:cNvSpPr txBox="1"/>
                <p:nvPr/>
              </p:nvSpPr>
              <p:spPr>
                <a:xfrm>
                  <a:off x="65006" y="169379"/>
                  <a:ext cx="1125323" cy="2904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4263" tIns="34263" rIns="34263" bIns="34263" numCol="1" anchor="ctr">
                  <a:spAutoFit/>
                </a:bodyPr>
                <a:lstStyle>
                  <a:lvl1pPr algn="ctr">
                    <a:defRPr sz="1600" b="1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t>£13.2m</a:t>
                  </a:r>
                </a:p>
              </p:txBody>
            </p:sp>
          </p:grpSp>
          <p:sp>
            <p:nvSpPr>
              <p:cNvPr id="1329" name="Google Shape;338;p62"/>
              <p:cNvSpPr/>
              <p:nvPr/>
            </p:nvSpPr>
            <p:spPr>
              <a:xfrm>
                <a:off x="1230680" y="344349"/>
                <a:ext cx="423942" cy="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330" name="Google Shape;339;p62"/>
              <p:cNvSpPr/>
              <p:nvPr/>
            </p:nvSpPr>
            <p:spPr>
              <a:xfrm>
                <a:off x="2928474" y="344349"/>
                <a:ext cx="423942" cy="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tailEnd type="triangle" w="med" len="med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332" name="Google Shape;340;p62"/>
            <p:cNvSpPr txBox="1"/>
            <p:nvPr/>
          </p:nvSpPr>
          <p:spPr>
            <a:xfrm>
              <a:off x="0" y="748348"/>
              <a:ext cx="1168663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Founded</a:t>
              </a:r>
            </a:p>
          </p:txBody>
        </p:sp>
        <p:sp>
          <p:nvSpPr>
            <p:cNvPr id="1333" name="Google Shape;341;p62"/>
            <p:cNvSpPr txBox="1"/>
            <p:nvPr/>
          </p:nvSpPr>
          <p:spPr>
            <a:xfrm>
              <a:off x="3364818" y="748500"/>
              <a:ext cx="1608360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 investors (x77)</a:t>
              </a:r>
            </a:p>
          </p:txBody>
        </p:sp>
        <p:sp>
          <p:nvSpPr>
            <p:cNvPr id="1334" name="Google Shape;342;p62"/>
            <p:cNvSpPr txBox="1"/>
            <p:nvPr/>
          </p:nvSpPr>
          <p:spPr>
            <a:xfrm>
              <a:off x="1709480" y="748348"/>
              <a:ext cx="1168663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3 investors</a:t>
              </a:r>
            </a:p>
          </p:txBody>
        </p:sp>
      </p:grpSp>
      <p:sp>
        <p:nvSpPr>
          <p:cNvPr id="1336" name="Text Placeholder 1"/>
          <p:cNvSpPr txBox="1"/>
          <p:nvPr/>
        </p:nvSpPr>
        <p:spPr>
          <a:xfrm>
            <a:off x="1371673" y="3279730"/>
            <a:ext cx="3102792" cy="863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>
              <a:lnSpc>
                <a:spcPct val="90000"/>
              </a:lnSpc>
              <a:spcBef>
                <a:spcPts val="1000"/>
              </a:spcBef>
              <a:defRPr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Acquired by BP for £129m</a:t>
            </a:r>
            <a:endParaRPr sz="3800"/>
          </a:p>
        </p:txBody>
      </p:sp>
      <p:sp>
        <p:nvSpPr>
          <p:cNvPr id="1337" name="Text Placeholder 1"/>
          <p:cNvSpPr txBox="1"/>
          <p:nvPr/>
        </p:nvSpPr>
        <p:spPr>
          <a:xfrm>
            <a:off x="1241655" y="4442040"/>
            <a:ext cx="3724585" cy="863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>
              <a:lnSpc>
                <a:spcPct val="90000"/>
              </a:lnSpc>
              <a:spcBef>
                <a:spcPts val="1000"/>
              </a:spcBef>
              <a:defRPr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Santander invested at $1bn valuation</a:t>
            </a:r>
            <a:endParaRPr sz="3800"/>
          </a:p>
        </p:txBody>
      </p:sp>
      <p:sp>
        <p:nvSpPr>
          <p:cNvPr id="1338" name="Text Placeholder 1"/>
          <p:cNvSpPr txBox="1"/>
          <p:nvPr/>
        </p:nvSpPr>
        <p:spPr>
          <a:xfrm>
            <a:off x="1524073" y="5855491"/>
            <a:ext cx="3102792" cy="863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marL="9525" indent="-9525">
              <a:lnSpc>
                <a:spcPct val="90000"/>
              </a:lnSpc>
              <a:spcBef>
                <a:spcPts val="1000"/>
              </a:spcBef>
              <a:defRPr sz="16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Acquired by Capita for £50m</a:t>
            </a:r>
            <a:endParaRPr sz="3800"/>
          </a:p>
        </p:txBody>
      </p:sp>
      <p:pic>
        <p:nvPicPr>
          <p:cNvPr id="1339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1769" y="3864540"/>
            <a:ext cx="1633730" cy="288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0" name="Picture 4" descr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6360" y="5144772"/>
            <a:ext cx="1403387" cy="447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1" name="Google Shape;309;p62" descr="Google Shape;309;p62"/>
          <p:cNvPicPr>
            <a:picLocks noChangeAspect="1"/>
          </p:cNvPicPr>
          <p:nvPr/>
        </p:nvPicPr>
        <p:blipFill>
          <a:blip r:embed="rId2"/>
          <a:srcRect l="80393"/>
          <a:stretch>
            <a:fillRect/>
          </a:stretch>
        </p:blipFill>
        <p:spPr>
          <a:xfrm>
            <a:off x="10484180" y="2382355"/>
            <a:ext cx="1038398" cy="7918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5F93"/>
      </a:accent1>
      <a:accent2>
        <a:srgbClr val="353935"/>
      </a:accent2>
      <a:accent3>
        <a:srgbClr val="4F5653"/>
      </a:accent3>
      <a:accent4>
        <a:srgbClr val="848886"/>
      </a:accent4>
      <a:accent5>
        <a:srgbClr val="BEC0BF"/>
      </a:accent5>
      <a:accent6>
        <a:srgbClr val="CFCDCC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5F93"/>
      </a:accent1>
      <a:accent2>
        <a:srgbClr val="353935"/>
      </a:accent2>
      <a:accent3>
        <a:srgbClr val="4F5653"/>
      </a:accent3>
      <a:accent4>
        <a:srgbClr val="848886"/>
      </a:accent4>
      <a:accent5>
        <a:srgbClr val="BEC0BF"/>
      </a:accent5>
      <a:accent6>
        <a:srgbClr val="CFCDCC"/>
      </a:accent6>
      <a:hlink>
        <a:srgbClr val="0000FF"/>
      </a:hlink>
      <a:folHlink>
        <a:srgbClr val="FF00FF"/>
      </a:folHlink>
    </a:clrScheme>
    <a:fontScheme name="1_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Microsoft Office PowerPoint</Application>
  <PresentationFormat>Widescreen</PresentationFormat>
  <Paragraphs>257</Paragraphs>
  <Slides>43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Arial Nova</vt:lpstr>
      <vt:lpstr>Calibri</vt:lpstr>
      <vt:lpstr>Calibri Light</vt:lpstr>
      <vt:lpstr>Tenorite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Price</dc:creator>
  <cp:lastModifiedBy>Alison Price</cp:lastModifiedBy>
  <cp:revision>1</cp:revision>
  <dcterms:modified xsi:type="dcterms:W3CDTF">2023-04-24T16:22:52Z</dcterms:modified>
</cp:coreProperties>
</file>