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708" r:id="rId8"/>
    <p:sldMasterId id="2147483720" r:id="rId9"/>
    <p:sldMasterId id="2147483732" r:id="rId10"/>
    <p:sldMasterId id="2147483696" r:id="rId11"/>
    <p:sldMasterId id="2147483744" r:id="rId12"/>
  </p:sldMasterIdLst>
  <p:notesMasterIdLst>
    <p:notesMasterId r:id="rId23"/>
  </p:notesMasterIdLst>
  <p:sldIdLst>
    <p:sldId id="3854" r:id="rId13"/>
    <p:sldId id="258" r:id="rId14"/>
    <p:sldId id="3851" r:id="rId15"/>
    <p:sldId id="493" r:id="rId16"/>
    <p:sldId id="3850" r:id="rId17"/>
    <p:sldId id="3852" r:id="rId18"/>
    <p:sldId id="3853" r:id="rId19"/>
    <p:sldId id="268" r:id="rId20"/>
    <p:sldId id="3840" r:id="rId21"/>
    <p:sldId id="3843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1AC"/>
    <a:srgbClr val="00AEEF"/>
    <a:srgbClr val="8CC63F"/>
    <a:srgbClr val="EBE729"/>
    <a:srgbClr val="E31937"/>
    <a:srgbClr val="F89828"/>
    <a:srgbClr val="EC008C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90" autoAdjust="0"/>
  </p:normalViewPr>
  <p:slideViewPr>
    <p:cSldViewPr snapToGrid="0">
      <p:cViewPr varScale="1">
        <p:scale>
          <a:sx n="69" d="100"/>
          <a:sy n="69" d="100"/>
        </p:scale>
        <p:origin x="1758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5BCB-466E-4359-B3E1-8891A3D1212C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FEA4D-0EEA-418A-B0E7-4D042D23A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2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</a:t>
            </a:r>
          </a:p>
          <a:p>
            <a:r>
              <a:rPr lang="en-GB" dirty="0"/>
              <a:t>CB, introductions, aims/shape of the session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0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</a:t>
            </a:r>
          </a:p>
          <a:p>
            <a:r>
              <a:rPr lang="en-GB" dirty="0"/>
              <a:t>CB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3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</a:t>
            </a:r>
          </a:p>
          <a:p>
            <a:r>
              <a:rPr lang="en-GB" dirty="0"/>
              <a:t>CB – Dialogic approach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5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2mins</a:t>
            </a:r>
          </a:p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4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</a:t>
            </a:r>
          </a:p>
          <a:p>
            <a:r>
              <a:rPr lang="en-GB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3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</a:t>
            </a:r>
            <a:r>
              <a:rPr lang="en-GB" sz="1200" dirty="0"/>
              <a:t>mins</a:t>
            </a:r>
          </a:p>
          <a:p>
            <a:r>
              <a:rPr lang="en-GB" sz="1200" dirty="0"/>
              <a:t>CB – two loops model and change in times of crisis. What’s emerging?</a:t>
            </a:r>
          </a:p>
          <a:p>
            <a:r>
              <a:rPr lang="en-GB" sz="1200" dirty="0"/>
              <a:t>David – what’s emerging?</a:t>
            </a:r>
          </a:p>
          <a:p>
            <a:endParaRPr lang="en-GB" sz="1200" dirty="0"/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4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sz="1200" b="0" i="0" dirty="0">
                <a:solidFill>
                  <a:srgbClr val="000000"/>
                </a:solidFill>
                <a:effectLst/>
                <a:latin typeface="AndersonGrotesk"/>
              </a:rPr>
              <a:t>30 secs</a:t>
            </a:r>
          </a:p>
          <a:p>
            <a:pPr algn="l" fontAlgn="base"/>
            <a:r>
              <a:rPr lang="en-GB" sz="1200" b="0" i="0" dirty="0">
                <a:solidFill>
                  <a:srgbClr val="000000"/>
                </a:solidFill>
                <a:effectLst/>
                <a:latin typeface="AndersonGrotesk"/>
              </a:rPr>
              <a:t>CB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EA4D-0EEA-418A-B0E7-4D042D23A2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0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4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4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5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43EB9D-DE8E-5B4F-B152-00390DA0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4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0DB9AD-DBFE-864D-ADA9-18B1C899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0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4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5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0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B79A0-AC8B-EC45-933B-B72C4E11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58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6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7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AC9CE3-AC9E-DA4E-A028-04E75500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12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547BF5-62A4-6B4D-A54A-5EAA23D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2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F819E4-A2BC-6349-A398-68A1017C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3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C51D3F-ABC7-264A-A397-F5FC902A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6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13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50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93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424BA8-E499-E844-B6B1-5C6A0C35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24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2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D419508-A173-9D46-9CD2-C5ECB157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14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09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E9FF6A0-6228-324B-840E-2820A5B8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54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8EFAB1B-4E0B-0548-B432-C48A2A0C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45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76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59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25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0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FCBFC-4D57-BC48-BE4B-1B1915EC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6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3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5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0622"/>
            <a:ext cx="6347048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41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69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BCAAE72-D2C9-9842-BD78-156687FF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7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223B14-1318-0148-A566-C1188B1B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1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63CA9D-8328-F14D-B9D9-98F0E6D2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65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01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42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08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A2DB7C-6579-E342-88D6-8C38618E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5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96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90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0FFB2F-C7E7-3146-BE77-B60A9C23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56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95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037518-70D6-EA48-9F54-EE7E2358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5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E115BB4-6B0E-2A4D-BDEB-0FAA980D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11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BEB1937-35D7-9243-B8AE-E5783268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33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20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12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9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EBCA2A-72EA-C64A-AB81-AAE35B6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53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34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37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DD0DF87-7525-7F48-8C09-5914CB62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62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0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F0AD9A-D6AB-F947-9DA3-90283F8B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5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BD23A9D-77F7-8F4C-8EF1-ECA88FAA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72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D6F584-40F9-BE4D-A8E9-ED82E3FD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21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9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91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2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7156DE6-388B-6D48-8FE3-DE904A8B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84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90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1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6992"/>
            <a:ext cx="7772400" cy="216024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22139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3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51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4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84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06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271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4321"/>
            <a:ext cx="3008313" cy="339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75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72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6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36004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3E7E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E2870B-A307-0546-BB65-42E4FC7908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4" name="Picture 13" descr="A picture containing arrow&#10;&#10;Description automatically generated">
            <a:extLst>
              <a:ext uri="{FF2B5EF4-FFF2-40B4-BE49-F238E27FC236}">
                <a16:creationId xmlns:a16="http://schemas.microsoft.com/office/drawing/2014/main" id="{D099D128-F3AA-6A40-A2CC-74C82AB8C68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C008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7A33962-31B9-184C-BD8B-ADFA5BB8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8803" y="169609"/>
            <a:ext cx="1621677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4010C7-B1FF-B348-B480-DF5E3EB65E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DB7BD49E-ED03-B844-8605-35A398F0B7A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F89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F89828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64394F4-DFE7-754E-ADBF-0FE58C81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25AD6-BF86-0643-AF52-EEB307FAEC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7DDBE4B2-040A-3847-B0E0-662BDB28E3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31937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9DC2AC7-4D28-DA40-8AC6-A10F788F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123" y="161723"/>
            <a:ext cx="1621677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9EF91C-C8E6-2649-A4F9-210470E0DF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08252F60-1703-7340-A5AD-15D80C4280C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8CC63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292A9C-DC1B-AF43-A10A-6B40029D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E5B35F-0C86-8D4A-A14A-3D08DF1FF3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06699DA6-80E3-0A4F-B78C-C0262D66D42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00AEEF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E739F6E-8D2B-9345-B065-FF86CA75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5123" y="169609"/>
            <a:ext cx="1621677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29BDE2-ADC1-0346-84B0-CA3AC1D720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A161C47B-58C2-AB48-A4C2-125496F7EF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52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5261A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48DFBBD-80D4-9746-B9EB-AE4EEC06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6055" y="197443"/>
            <a:ext cx="1620745" cy="56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F580C3-F265-5E46-8439-B06539DF08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045CB657-3C78-F240-9D47-45AB42D012E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06197"/>
          </a:xfrm>
          <a:prstGeom prst="rect">
            <a:avLst/>
          </a:prstGeom>
          <a:solidFill>
            <a:srgbClr val="EBE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634704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A2AA-100F-4D4D-8C65-3354E468C0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91658"/>
            <a:ext cx="2895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91658"/>
            <a:ext cx="213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A669-7135-4B0C-A55B-90DF719C67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rgbClr val="EBE729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54256" y="188640"/>
            <a:ext cx="1532544" cy="536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B3B3F1-EBFC-EB42-831E-9054B041E0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309320"/>
            <a:ext cx="1440160" cy="469561"/>
          </a:xfrm>
          <a:prstGeom prst="rect">
            <a:avLst/>
          </a:prstGeom>
        </p:spPr>
      </p:pic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2373217F-7A9B-4642-A5D8-E2632E2C82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1" y="6165304"/>
            <a:ext cx="896163" cy="7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91A471-E658-364A-91A6-89B1DDE2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3514D-9423-474A-9F2C-8F5A90B3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2D7EF8-2E7B-6546-B104-464F791C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38D0-A28F-C442-A6F2-942F4930B31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BC487-91A2-374D-B254-A1082ADD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D9233F-4730-AB4D-BDF0-DC6C68EA8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2E6-B991-9F43-B380-07AC97AFE3F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4A75E-D9E2-D240-8CD2-513E9BE8D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7600" cy="5149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90D60-2BB2-2E4E-B8E8-36B01B0A0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27690"/>
            <a:ext cx="1247226" cy="1717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11AD4-BB94-0B4B-9B97-F0F7FDFAFB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1065370" cy="1728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8705DB-A65C-1543-A087-9D51D189B5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6881"/>
            <a:ext cx="2463800" cy="1511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B86C5E-EDE6-CF4A-A0CE-A2F052CE9C10}"/>
              </a:ext>
            </a:extLst>
          </p:cNvPr>
          <p:cNvSpPr/>
          <p:nvPr userDrawn="1"/>
        </p:nvSpPr>
        <p:spPr>
          <a:xfrm>
            <a:off x="0" y="3579359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Uni-of-the-year.png">
            <a:extLst>
              <a:ext uri="{FF2B5EF4-FFF2-40B4-BE49-F238E27FC236}">
                <a16:creationId xmlns:a16="http://schemas.microsoft.com/office/drawing/2014/main" id="{776444D7-42B1-AF44-954A-8936777350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09120"/>
            <a:ext cx="1864166" cy="122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EAF08D-62EA-C04D-A4BA-CA0613D9D2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92" y="2258765"/>
            <a:ext cx="1840264" cy="954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4B85B6-E86D-C74F-8549-7429102843E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32672"/>
            <a:ext cx="1807441" cy="11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berkana.org/resources/pioneering-a-new-paradigm/" TargetMode="External"/><Relationship Id="rId4" Type="http://schemas.openxmlformats.org/officeDocument/2006/relationships/hyperlink" Target="https://www.themoment.is/how-change-happe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.brentnall@hud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dhiggins@liverpool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46B0-E2E4-2875-C58B-7D5EFCE5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2" y="109417"/>
            <a:ext cx="5259377" cy="6599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Facilitating dialogue… instructions</a:t>
            </a:r>
          </a:p>
        </p:txBody>
      </p:sp>
      <p:pic>
        <p:nvPicPr>
          <p:cNvPr id="3" name="Picture 2" descr="University of Liverpool logo transparent PNG - StickPNG">
            <a:extLst>
              <a:ext uri="{FF2B5EF4-FFF2-40B4-BE49-F238E27FC236}">
                <a16:creationId xmlns:a16="http://schemas.microsoft.com/office/drawing/2014/main" id="{1F5B6B68-C5C5-AD26-7DBD-ED7EFF3D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D8829-5459-2897-837A-12F226AF945E}"/>
              </a:ext>
            </a:extLst>
          </p:cNvPr>
          <p:cNvSpPr txBox="1"/>
          <p:nvPr/>
        </p:nvSpPr>
        <p:spPr>
          <a:xfrm>
            <a:off x="110358" y="808654"/>
            <a:ext cx="8923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When you get into the breakout, say hi and introduce yourselves and then agree who will speak 1</a:t>
            </a:r>
            <a:r>
              <a:rPr lang="en-GB" baseline="30000" dirty="0"/>
              <a:t>st</a:t>
            </a:r>
            <a:r>
              <a:rPr lang="en-GB" dirty="0"/>
              <a:t>, 2</a:t>
            </a:r>
            <a:r>
              <a:rPr lang="en-GB" baseline="30000" dirty="0"/>
              <a:t>nd</a:t>
            </a:r>
            <a:r>
              <a:rPr lang="en-GB" dirty="0"/>
              <a:t>, 3</a:t>
            </a:r>
            <a:r>
              <a:rPr lang="en-GB" baseline="30000" dirty="0"/>
              <a:t>rd</a:t>
            </a:r>
            <a:r>
              <a:rPr lang="en-GB" dirty="0"/>
              <a:t> and 4th. Use a timer (phones out), with a </a:t>
            </a:r>
            <a:r>
              <a:rPr lang="en-GB" b="1" dirty="0"/>
              <a:t>loud alarm </a:t>
            </a:r>
            <a:r>
              <a:rPr lang="en-GB" dirty="0"/>
              <a:t>to limit inputs to no more than 90 secs…</a:t>
            </a:r>
          </a:p>
          <a:p>
            <a:endParaRPr lang="en-GB" dirty="0"/>
          </a:p>
          <a:p>
            <a:r>
              <a:rPr lang="en-GB" dirty="0"/>
              <a:t>There could be a spectrum of experience…feel free to borrow any of these sentence stems to get you started:</a:t>
            </a:r>
          </a:p>
          <a:p>
            <a:endParaRPr lang="en-GB" dirty="0"/>
          </a:p>
          <a:p>
            <a:r>
              <a:rPr lang="en-GB" dirty="0"/>
              <a:t>“I’m new to sustainability/climate, something I’m thinking about now is…</a:t>
            </a:r>
          </a:p>
          <a:p>
            <a:r>
              <a:rPr lang="en-GB" dirty="0"/>
              <a:t>“I’ve been developing my thinking/practice in this area, one thing I can share is…</a:t>
            </a:r>
          </a:p>
          <a:p>
            <a:r>
              <a:rPr lang="en-GB" dirty="0"/>
              <a:t>“We have a well established [project/module/workshop etc], and we do…</a:t>
            </a:r>
          </a:p>
          <a:p>
            <a:r>
              <a:rPr lang="en-GB" dirty="0"/>
              <a:t>“A question I have is…. </a:t>
            </a:r>
          </a:p>
          <a:p>
            <a:endParaRPr lang="en-GB" dirty="0"/>
          </a:p>
          <a:p>
            <a:r>
              <a:rPr lang="en-GB" dirty="0"/>
              <a:t>Go round twice (2 x max 90 secs), so each person will have up to 3 mins to share what they’re thinking/doing/etc… feel empowered to borrow/build from each other… “Like Alison, I think that…</a:t>
            </a:r>
          </a:p>
          <a:p>
            <a:endParaRPr lang="en-GB" dirty="0"/>
          </a:p>
          <a:p>
            <a:r>
              <a:rPr lang="en-GB" dirty="0"/>
              <a:t>We offer some thinking time now so you can write down what you might want to comment on, share, question, etc…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59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9E8A-1BB4-A6DA-B7F3-44C4F71E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D467-71BE-74AC-22C5-798E63D2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Brentnall, C. and Higgins, D. (2023, March 28th), EEUK Exchange: Climate Action for Enterprise and Entrepreneurship Educators: Influencer Strategy [online seminar].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University of Liverpool logo transparent PNG - StickPNG">
            <a:extLst>
              <a:ext uri="{FF2B5EF4-FFF2-40B4-BE49-F238E27FC236}">
                <a16:creationId xmlns:a16="http://schemas.microsoft.com/office/drawing/2014/main" id="{8FEB9E51-4DD2-5850-5705-8F22513E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6CD0-FE94-789E-A893-C4A6A2940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731" y="5212764"/>
            <a:ext cx="6120983" cy="1264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sz="1200" i="1" dirty="0"/>
              <a:t>Catherine Brentnall, Curriculum Lead for Enterprise Education, University of Huddersfield. </a:t>
            </a:r>
          </a:p>
          <a:p>
            <a:pPr marL="0" indent="0">
              <a:buNone/>
            </a:pPr>
            <a:r>
              <a:rPr lang="en-US" sz="1200" i="1" dirty="0"/>
              <a:t>David Higgins, Senior Lecturer, University of Liverpool. </a:t>
            </a:r>
          </a:p>
        </p:txBody>
      </p:sp>
      <p:pic>
        <p:nvPicPr>
          <p:cNvPr id="4" name="Picture 4" descr="Enterprise Education and Planetary Sustainability – What can EE do?">
            <a:extLst>
              <a:ext uri="{FF2B5EF4-FFF2-40B4-BE49-F238E27FC236}">
                <a16:creationId xmlns:a16="http://schemas.microsoft.com/office/drawing/2014/main" id="{4D8D945C-AC36-F6AD-A2AA-9C70EE23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19587"/>
          <a:stretch/>
        </p:blipFill>
        <p:spPr bwMode="auto">
          <a:xfrm>
            <a:off x="713706" y="1133517"/>
            <a:ext cx="7980008" cy="29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iversity of Huddersfield | SCONUL">
            <a:extLst>
              <a:ext uri="{FF2B5EF4-FFF2-40B4-BE49-F238E27FC236}">
                <a16:creationId xmlns:a16="http://schemas.microsoft.com/office/drawing/2014/main" id="{EE51DB19-0428-1287-4C1C-06E4967A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9" y="4574145"/>
            <a:ext cx="968293" cy="5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University of Liverpool logo transparent PNG - StickPNG">
            <a:extLst>
              <a:ext uri="{FF2B5EF4-FFF2-40B4-BE49-F238E27FC236}">
                <a16:creationId xmlns:a16="http://schemas.microsoft.com/office/drawing/2014/main" id="{6D89C10C-313A-0AED-69D2-2B9F6780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07" y="4392244"/>
            <a:ext cx="900141" cy="9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bout - Enterprise Educators UK">
            <a:extLst>
              <a:ext uri="{FF2B5EF4-FFF2-40B4-BE49-F238E27FC236}">
                <a16:creationId xmlns:a16="http://schemas.microsoft.com/office/drawing/2014/main" id="{BE729D11-7E96-64F5-3DF1-ACE04E9E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" y="5342046"/>
            <a:ext cx="1961356" cy="7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98BC2-3334-36F0-1101-A624964F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9" y="106074"/>
            <a:ext cx="5731641" cy="7115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Climate Action for EE Educators – Influencer Strategy</a:t>
            </a:r>
          </a:p>
        </p:txBody>
      </p:sp>
      <p:pic>
        <p:nvPicPr>
          <p:cNvPr id="7" name="Picture 6" descr="University of Liverpool logo transparent PNG - StickPNG">
            <a:extLst>
              <a:ext uri="{FF2B5EF4-FFF2-40B4-BE49-F238E27FC236}">
                <a16:creationId xmlns:a16="http://schemas.microsoft.com/office/drawing/2014/main" id="{91569519-1B11-A585-A715-6AF5C35E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36F7-96AF-EBBD-9586-7718B001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activities…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904223-5E30-A0D1-202B-7CCD2D42DF60}"/>
              </a:ext>
            </a:extLst>
          </p:cNvPr>
          <p:cNvCxnSpPr/>
          <p:nvPr/>
        </p:nvCxnSpPr>
        <p:spPr>
          <a:xfrm>
            <a:off x="252248" y="3429000"/>
            <a:ext cx="8418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E2D08D-128D-2676-4A0F-7B75C4714766}"/>
              </a:ext>
            </a:extLst>
          </p:cNvPr>
          <p:cNvCxnSpPr/>
          <p:nvPr/>
        </p:nvCxnSpPr>
        <p:spPr>
          <a:xfrm flipV="1">
            <a:off x="252248" y="1872943"/>
            <a:ext cx="0" cy="155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91D8E2-47AD-A73F-30EA-10215896B090}"/>
              </a:ext>
            </a:extLst>
          </p:cNvPr>
          <p:cNvCxnSpPr/>
          <p:nvPr/>
        </p:nvCxnSpPr>
        <p:spPr>
          <a:xfrm>
            <a:off x="1305385" y="3429000"/>
            <a:ext cx="0" cy="128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9D8F7-5491-CEAC-9100-752639359653}"/>
              </a:ext>
            </a:extLst>
          </p:cNvPr>
          <p:cNvCxnSpPr/>
          <p:nvPr/>
        </p:nvCxnSpPr>
        <p:spPr>
          <a:xfrm flipV="1">
            <a:off x="4572000" y="1872943"/>
            <a:ext cx="0" cy="155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6F6F23-D7FF-69C1-CDCB-636E58F85A51}"/>
              </a:ext>
            </a:extLst>
          </p:cNvPr>
          <p:cNvCxnSpPr>
            <a:cxnSpLocks/>
          </p:cNvCxnSpPr>
          <p:nvPr/>
        </p:nvCxnSpPr>
        <p:spPr>
          <a:xfrm flipV="1">
            <a:off x="2662270" y="2579239"/>
            <a:ext cx="0" cy="84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FB8E8F-5487-3071-5DB1-B60C16320D0C}"/>
              </a:ext>
            </a:extLst>
          </p:cNvPr>
          <p:cNvCxnSpPr/>
          <p:nvPr/>
        </p:nvCxnSpPr>
        <p:spPr>
          <a:xfrm>
            <a:off x="3683876" y="3429000"/>
            <a:ext cx="0" cy="128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BC4525-4F47-AE5B-168E-92F400FAFF16}"/>
              </a:ext>
            </a:extLst>
          </p:cNvPr>
          <p:cNvCxnSpPr>
            <a:cxnSpLocks/>
          </p:cNvCxnSpPr>
          <p:nvPr/>
        </p:nvCxnSpPr>
        <p:spPr>
          <a:xfrm flipV="1">
            <a:off x="6478576" y="2579239"/>
            <a:ext cx="0" cy="84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2D29B4-B3C0-4852-0847-F93A01B4CF4E}"/>
              </a:ext>
            </a:extLst>
          </p:cNvPr>
          <p:cNvCxnSpPr/>
          <p:nvPr/>
        </p:nvCxnSpPr>
        <p:spPr>
          <a:xfrm>
            <a:off x="5765975" y="3429000"/>
            <a:ext cx="0" cy="128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3E5430-3473-1BFF-368E-7DC59AD2CC29}"/>
              </a:ext>
            </a:extLst>
          </p:cNvPr>
          <p:cNvCxnSpPr/>
          <p:nvPr/>
        </p:nvCxnSpPr>
        <p:spPr>
          <a:xfrm flipV="1">
            <a:off x="8671034" y="1872943"/>
            <a:ext cx="0" cy="155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AA46D5-2806-F557-5312-5BC5216FAC97}"/>
              </a:ext>
            </a:extLst>
          </p:cNvPr>
          <p:cNvCxnSpPr/>
          <p:nvPr/>
        </p:nvCxnSpPr>
        <p:spPr>
          <a:xfrm>
            <a:off x="7684113" y="3429000"/>
            <a:ext cx="0" cy="128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0C3E18-778E-0B83-67A8-0408075BBA33}"/>
              </a:ext>
            </a:extLst>
          </p:cNvPr>
          <p:cNvSpPr txBox="1"/>
          <p:nvPr/>
        </p:nvSpPr>
        <p:spPr>
          <a:xfrm>
            <a:off x="-84604" y="943907"/>
            <a:ext cx="162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Planning, expert interviews….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D84F0-2CAA-2A40-4801-168B34531993}"/>
              </a:ext>
            </a:extLst>
          </p:cNvPr>
          <p:cNvSpPr txBox="1"/>
          <p:nvPr/>
        </p:nvSpPr>
        <p:spPr>
          <a:xfrm>
            <a:off x="154503" y="4754824"/>
            <a:ext cx="230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Recruiting for the workshops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25AD5-FA50-E3B6-D0BC-DFB234C02F6A}"/>
              </a:ext>
            </a:extLst>
          </p:cNvPr>
          <p:cNvSpPr txBox="1"/>
          <p:nvPr/>
        </p:nvSpPr>
        <p:spPr>
          <a:xfrm>
            <a:off x="1511388" y="1831193"/>
            <a:ext cx="230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Connecting to a dialogic perspective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CC2FA-561D-6B48-3B79-A29DC02A6DB8}"/>
              </a:ext>
            </a:extLst>
          </p:cNvPr>
          <p:cNvSpPr txBox="1"/>
          <p:nvPr/>
        </p:nvSpPr>
        <p:spPr>
          <a:xfrm>
            <a:off x="2871427" y="4754824"/>
            <a:ext cx="162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Workshops in Hud and Liv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380639-7FEB-9E1B-E116-71E2B4F9E8C9}"/>
              </a:ext>
            </a:extLst>
          </p:cNvPr>
          <p:cNvSpPr txBox="1"/>
          <p:nvPr/>
        </p:nvSpPr>
        <p:spPr>
          <a:xfrm>
            <a:off x="3133137" y="937802"/>
            <a:ext cx="287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Scholarly Output (3e):</a:t>
            </a:r>
          </a:p>
          <a:p>
            <a:pPr algn="ctr"/>
            <a:r>
              <a:rPr lang="en-GB" dirty="0"/>
              <a:t>“EE in a time of climate and ecological breakdown”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13B93C-0FA0-D53A-EAA8-5AD5613C997D}"/>
              </a:ext>
            </a:extLst>
          </p:cNvPr>
          <p:cNvSpPr txBox="1"/>
          <p:nvPr/>
        </p:nvSpPr>
        <p:spPr>
          <a:xfrm>
            <a:off x="4796922" y="4754824"/>
            <a:ext cx="230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Dissemination: EEUK Exchange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66ADA5-AED8-3599-28AD-8BAA71D5438E}"/>
              </a:ext>
            </a:extLst>
          </p:cNvPr>
          <p:cNvSpPr txBox="1"/>
          <p:nvPr/>
        </p:nvSpPr>
        <p:spPr>
          <a:xfrm>
            <a:off x="6904098" y="4754823"/>
            <a:ext cx="230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Scholarly Output (Book Chapter)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6B070-D1B4-8272-A367-69BCC03DBC4A}"/>
              </a:ext>
            </a:extLst>
          </p:cNvPr>
          <p:cNvSpPr txBox="1"/>
          <p:nvPr/>
        </p:nvSpPr>
        <p:spPr>
          <a:xfrm>
            <a:off x="5383400" y="1888821"/>
            <a:ext cx="230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Dissemination: May 19th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80B993-C89D-9AEC-3C7C-CADA05CBD5F2}"/>
              </a:ext>
            </a:extLst>
          </p:cNvPr>
          <p:cNvSpPr txBox="1"/>
          <p:nvPr/>
        </p:nvSpPr>
        <p:spPr>
          <a:xfrm>
            <a:off x="7562192" y="935540"/>
            <a:ext cx="177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Tool Kit, presentations assets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6E4A5-3EF0-4EF3-9B56-0B1483328F8F}"/>
              </a:ext>
            </a:extLst>
          </p:cNvPr>
          <p:cNvSpPr txBox="1"/>
          <p:nvPr/>
        </p:nvSpPr>
        <p:spPr>
          <a:xfrm>
            <a:off x="-46768" y="3434706"/>
            <a:ext cx="908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August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716BD-BE93-D7F4-E8B8-76D254BD4CDC}"/>
              </a:ext>
            </a:extLst>
          </p:cNvPr>
          <p:cNvSpPr txBox="1"/>
          <p:nvPr/>
        </p:nvSpPr>
        <p:spPr>
          <a:xfrm>
            <a:off x="8235909" y="3443073"/>
            <a:ext cx="908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July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EBFDF-AA5B-CDD4-EF7E-A32C52C593B0}"/>
              </a:ext>
            </a:extLst>
          </p:cNvPr>
          <p:cNvSpPr txBox="1"/>
          <p:nvPr/>
        </p:nvSpPr>
        <p:spPr>
          <a:xfrm>
            <a:off x="252248" y="5779911"/>
            <a:ext cx="864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 and test a workshop/process to influence our practice/EE towards sustainability… </a:t>
            </a:r>
          </a:p>
        </p:txBody>
      </p:sp>
      <p:pic>
        <p:nvPicPr>
          <p:cNvPr id="4" name="Picture 3" descr="University of Liverpool logo transparent PNG - StickPNG">
            <a:extLst>
              <a:ext uri="{FF2B5EF4-FFF2-40B4-BE49-F238E27FC236}">
                <a16:creationId xmlns:a16="http://schemas.microsoft.com/office/drawing/2014/main" id="{A7E78A1B-BF08-E218-0857-9FF9B84B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46B0-E2E4-2875-C58B-7D5EFCE5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2" y="109417"/>
            <a:ext cx="5259377" cy="6599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Dialogic activities – signposted dialogic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61A285-F524-12BA-CB5A-9A351977193C}"/>
              </a:ext>
            </a:extLst>
          </p:cNvPr>
          <p:cNvSpPr txBox="1">
            <a:spLocks/>
          </p:cNvSpPr>
          <p:nvPr/>
        </p:nvSpPr>
        <p:spPr>
          <a:xfrm>
            <a:off x="697421" y="1224009"/>
            <a:ext cx="2985579" cy="4409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600" i="1" dirty="0"/>
          </a:p>
          <a:p>
            <a:pPr marL="0" indent="0">
              <a:buFont typeface="Arial" pitchFamily="34" charset="0"/>
              <a:buNone/>
            </a:pPr>
            <a:r>
              <a:rPr lang="en-US" sz="3000" b="1" i="1" dirty="0"/>
              <a:t> Dialogic mindset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i="1" dirty="0"/>
              <a:t>(</a:t>
            </a:r>
            <a:r>
              <a:rPr lang="en-US" sz="2600" i="1" dirty="0" err="1"/>
              <a:t>Bushe</a:t>
            </a:r>
            <a:r>
              <a:rPr lang="en-US" sz="2600" i="1" dirty="0"/>
              <a:t> and </a:t>
            </a:r>
            <a:r>
              <a:rPr lang="en-US" sz="2600" i="1" dirty="0" err="1"/>
              <a:t>Marshak</a:t>
            </a:r>
            <a:r>
              <a:rPr lang="en-US" sz="2600" i="1" dirty="0"/>
              <a:t>, 2012, 2014, 2016, 2018, Holman, 2010, 2013).</a:t>
            </a:r>
          </a:p>
          <a:p>
            <a:pPr marL="0" indent="0">
              <a:buFont typeface="Arial" pitchFamily="34" charset="0"/>
              <a:buNone/>
            </a:pPr>
            <a:endParaRPr lang="en-US" sz="2600" i="1" dirty="0"/>
          </a:p>
          <a:p>
            <a:pPr marL="0" indent="0">
              <a:buFont typeface="Arial" pitchFamily="34" charset="0"/>
              <a:buNone/>
            </a:pPr>
            <a:r>
              <a:rPr lang="en-US" sz="2600" i="1" dirty="0"/>
              <a:t>Processes and mindset which </a:t>
            </a:r>
            <a:r>
              <a:rPr lang="en-US" sz="2600" i="1" dirty="0" err="1"/>
              <a:t>prioritises</a:t>
            </a:r>
            <a:r>
              <a:rPr lang="en-US" sz="2600" i="1" dirty="0"/>
              <a:t> </a:t>
            </a:r>
            <a:r>
              <a:rPr lang="en-US" sz="2600" b="1" i="1" dirty="0"/>
              <a:t>connecting with people </a:t>
            </a:r>
            <a:r>
              <a:rPr lang="en-US" sz="2600" i="1" dirty="0"/>
              <a:t>and facilitating </a:t>
            </a:r>
            <a:r>
              <a:rPr lang="en-US" sz="2600" b="1" i="1" dirty="0"/>
              <a:t>future focused dialogue </a:t>
            </a:r>
            <a:r>
              <a:rPr lang="en-US" sz="2600" i="1" dirty="0"/>
              <a:t>to generate </a:t>
            </a:r>
            <a:r>
              <a:rPr lang="en-US" sz="2600" b="1" i="1" dirty="0"/>
              <a:t>new ways forward</a:t>
            </a:r>
            <a:r>
              <a:rPr lang="en-US" sz="2600" i="1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en-US" sz="2600" i="1" dirty="0"/>
          </a:p>
          <a:p>
            <a:pPr marL="0" indent="0">
              <a:buFont typeface="Arial" pitchFamily="34" charset="0"/>
              <a:buNone/>
            </a:pPr>
            <a:endParaRPr lang="en-US" sz="2600" i="1" dirty="0"/>
          </a:p>
          <a:p>
            <a:pPr marL="0" indent="0">
              <a:buFont typeface="Arial" pitchFamily="34" charset="0"/>
              <a:buNone/>
            </a:pPr>
            <a:endParaRPr lang="en-GB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BD91C-2BF3-7DA5-98F2-F89EFB3C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2" y="1459565"/>
            <a:ext cx="2734731" cy="3954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BAE1BD-7CAC-7BC4-BC52-B76E1D3C9B45}"/>
              </a:ext>
            </a:extLst>
          </p:cNvPr>
          <p:cNvSpPr txBox="1"/>
          <p:nvPr/>
        </p:nvSpPr>
        <p:spPr>
          <a:xfrm>
            <a:off x="5130468" y="5531556"/>
            <a:ext cx="38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Coherence – Disruption - Emergence</a:t>
            </a:r>
          </a:p>
        </p:txBody>
      </p:sp>
      <p:pic>
        <p:nvPicPr>
          <p:cNvPr id="3" name="Picture 2" descr="University of Liverpool logo transparent PNG - StickPNG">
            <a:extLst>
              <a:ext uri="{FF2B5EF4-FFF2-40B4-BE49-F238E27FC236}">
                <a16:creationId xmlns:a16="http://schemas.microsoft.com/office/drawing/2014/main" id="{1F5B6B68-C5C5-AD26-7DBD-ED7EFF3D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6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46B0-E2E4-2875-C58B-7D5EFCE5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90385"/>
            <a:ext cx="7366000" cy="640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Generating ways forward…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76062-E218-971E-5059-D6E192E4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1" y="830728"/>
            <a:ext cx="5360923" cy="6028968"/>
          </a:xfrm>
          <a:prstGeom prst="rect">
            <a:avLst/>
          </a:prstGeom>
        </p:spPr>
      </p:pic>
      <p:pic>
        <p:nvPicPr>
          <p:cNvPr id="3" name="Picture 2" descr="University of Liverpool logo transparent PNG - StickPNG">
            <a:extLst>
              <a:ext uri="{FF2B5EF4-FFF2-40B4-BE49-F238E27FC236}">
                <a16:creationId xmlns:a16="http://schemas.microsoft.com/office/drawing/2014/main" id="{65BB0DCB-2FF6-24DF-0413-9902615A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8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D16780D4-1DD4-6CC8-F776-3F5F0D32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" y="1039180"/>
            <a:ext cx="7693571" cy="57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DDC177-1BC0-F2D6-689C-7C366731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90385"/>
            <a:ext cx="7366000" cy="640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Generating ways forward…</a:t>
            </a:r>
          </a:p>
        </p:txBody>
      </p:sp>
      <p:pic>
        <p:nvPicPr>
          <p:cNvPr id="2" name="Picture 1" descr="University of Liverpool logo transparent PNG - StickPNG">
            <a:extLst>
              <a:ext uri="{FF2B5EF4-FFF2-40B4-BE49-F238E27FC236}">
                <a16:creationId xmlns:a16="http://schemas.microsoft.com/office/drawing/2014/main" id="{E2179271-9CEC-7DC3-D6BD-DB17C2B1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062B-DA89-5C43-1C32-4B1AB843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the future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44F223BC-44FB-5BF2-F875-D30FE2352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5312" r="8734" b="7046"/>
          <a:stretch/>
        </p:blipFill>
        <p:spPr bwMode="auto">
          <a:xfrm>
            <a:off x="6171446" y="1494573"/>
            <a:ext cx="258608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B82DD-12F6-BCC4-C425-A54EF58EC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3" t="9941" r="6506" b="4014"/>
          <a:stretch/>
        </p:blipFill>
        <p:spPr>
          <a:xfrm>
            <a:off x="63061" y="1494572"/>
            <a:ext cx="2476010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7E539-3347-C2D1-7816-7DC21002D0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6" t="12229" r="4514" b="1905"/>
          <a:stretch/>
        </p:blipFill>
        <p:spPr>
          <a:xfrm>
            <a:off x="3026978" y="1537333"/>
            <a:ext cx="2594773" cy="3431960"/>
          </a:xfrm>
          <a:prstGeom prst="rect">
            <a:avLst/>
          </a:prstGeom>
        </p:spPr>
      </p:pic>
      <p:pic>
        <p:nvPicPr>
          <p:cNvPr id="3" name="Picture 2" descr="University of Liverpool logo transparent PNG - StickPNG">
            <a:extLst>
              <a:ext uri="{FF2B5EF4-FFF2-40B4-BE49-F238E27FC236}">
                <a16:creationId xmlns:a16="http://schemas.microsoft.com/office/drawing/2014/main" id="{D8839285-B79C-33B1-529D-7529A37B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4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BB73-478F-28E1-9187-6E25545A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change happen?</a:t>
            </a:r>
          </a:p>
        </p:txBody>
      </p:sp>
      <p:pic>
        <p:nvPicPr>
          <p:cNvPr id="1026" name="Picture 2" descr="The Moment Berkana 2 Loops Systems Change Infographic">
            <a:extLst>
              <a:ext uri="{FF2B5EF4-FFF2-40B4-BE49-F238E27FC236}">
                <a16:creationId xmlns:a16="http://schemas.microsoft.com/office/drawing/2014/main" id="{D86DCA7F-ED49-A3D3-0448-8F033D00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9" y="1159154"/>
            <a:ext cx="7126519" cy="41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F422E-0A25-7FC5-EDBB-753C5FF3D879}"/>
              </a:ext>
            </a:extLst>
          </p:cNvPr>
          <p:cNvSpPr txBox="1"/>
          <p:nvPr/>
        </p:nvSpPr>
        <p:spPr>
          <a:xfrm>
            <a:off x="148195" y="5470946"/>
            <a:ext cx="8847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Figure: The Two Loops Model and System Change interpreted by The Moment </a:t>
            </a:r>
            <a:r>
              <a:rPr lang="en-GB" sz="1200" dirty="0">
                <a:hlinkClick r:id="rId4"/>
              </a:rPr>
              <a:t>https://www.themoment.is/how-change-happens/</a:t>
            </a:r>
            <a:r>
              <a:rPr lang="en-GB" sz="1200" dirty="0"/>
              <a:t>, also, see the original paper by Wheatley and Frieze from the </a:t>
            </a:r>
            <a:r>
              <a:rPr lang="en-GB" sz="1200" dirty="0" err="1"/>
              <a:t>Berkana</a:t>
            </a:r>
            <a:r>
              <a:rPr lang="en-GB" sz="1200" dirty="0"/>
              <a:t> Institute: </a:t>
            </a:r>
            <a:r>
              <a:rPr lang="en-GB" sz="1200" dirty="0">
                <a:hlinkClick r:id="rId5"/>
              </a:rPr>
              <a:t>https://berkana.org/resources/pioneering-a-new-paradigm/</a:t>
            </a:r>
            <a:r>
              <a:rPr lang="en-GB" sz="1200" dirty="0"/>
              <a:t> </a:t>
            </a:r>
          </a:p>
          <a:p>
            <a:endParaRPr lang="en-GB" dirty="0"/>
          </a:p>
        </p:txBody>
      </p:sp>
      <p:pic>
        <p:nvPicPr>
          <p:cNvPr id="3" name="Picture 2" descr="University of Liverpool logo transparent PNG - StickPNG">
            <a:extLst>
              <a:ext uri="{FF2B5EF4-FFF2-40B4-BE49-F238E27FC236}">
                <a16:creationId xmlns:a16="http://schemas.microsoft.com/office/drawing/2014/main" id="{75AD7883-90F5-A60C-AED6-CB277EB3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7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7A3F-5161-9FE2-7BA7-C72B5010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130622"/>
            <a:ext cx="6804248" cy="634082"/>
          </a:xfrm>
        </p:spPr>
        <p:txBody>
          <a:bodyPr/>
          <a:lstStyle/>
          <a:p>
            <a:r>
              <a:rPr lang="en-GB" dirty="0"/>
              <a:t>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7AEFB-7194-DE2B-17F7-961076D6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245"/>
            <a:ext cx="8229600" cy="453650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ndersonGrotesk"/>
              </a:rPr>
              <a:t>Enterprise and Entrepreneurship Education: climate tipping points and social tipping points.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ndersonGrotesk"/>
              </a:rPr>
              <a:t>Fri May 19th (1 – 4pm GMT).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ndersonGrotesk"/>
            </a:endParaRPr>
          </a:p>
          <a:p>
            <a:r>
              <a:rPr lang="en-GB" dirty="0"/>
              <a:t>Connect: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c.brentnall@hud.ac.uk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dhiggins@liverpool.ac.uk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University of Liverpool logo transparent PNG - StickPNG">
            <a:extLst>
              <a:ext uri="{FF2B5EF4-FFF2-40B4-BE49-F238E27FC236}">
                <a16:creationId xmlns:a16="http://schemas.microsoft.com/office/drawing/2014/main" id="{9E69D85F-7B34-BA70-A301-D93257E0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9" y="30205"/>
            <a:ext cx="851189" cy="8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32343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k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le Blu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rple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Yellow">
  <a:themeElements>
    <a:clrScheme name="Pi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wa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3D86A8CA7A6429873145BFD506384" ma:contentTypeVersion="15" ma:contentTypeDescription="Create a new document." ma:contentTypeScope="" ma:versionID="2415e2670c99eb28cf296d6a6ac11295">
  <xsd:schema xmlns:xsd="http://www.w3.org/2001/XMLSchema" xmlns:xs="http://www.w3.org/2001/XMLSchema" xmlns:p="http://schemas.microsoft.com/office/2006/metadata/properties" xmlns:ns2="c52bfcf7-793d-42e8-8db8-270a25656485" xmlns:ns3="02af654b-405d-4e40-b9b8-4a87f0c7c578" targetNamespace="http://schemas.microsoft.com/office/2006/metadata/properties" ma:root="true" ma:fieldsID="2852adcf8ccbeb7d33d18b55ff9b9358" ns2:_="" ns3:_="">
    <xsd:import namespace="c52bfcf7-793d-42e8-8db8-270a25656485"/>
    <xsd:import namespace="02af654b-405d-4e40-b9b8-4a87f0c7c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bfcf7-793d-42e8-8db8-270a25656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035b0a-854a-4967-9374-aa801ec2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f654b-405d-4e40-b9b8-4a87f0c7c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9869ee9-ea61-44e1-93f4-255e6e6d3d70}" ma:internalName="TaxCatchAll" ma:showField="CatchAllData" ma:web="02af654b-405d-4e40-b9b8-4a87f0c7c5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2bfcf7-793d-42e8-8db8-270a25656485">
      <Terms xmlns="http://schemas.microsoft.com/office/infopath/2007/PartnerControls"/>
    </lcf76f155ced4ddcb4097134ff3c332f>
    <TaxCatchAll xmlns="02af654b-405d-4e40-b9b8-4a87f0c7c578" xsi:nil="true"/>
    <SharedWithUsers xmlns="02af654b-405d-4e40-b9b8-4a87f0c7c578">
      <UserInfo>
        <DisplayName>Alex Rysztogi</DisplayName>
        <AccountId>637</AccountId>
        <AccountType/>
      </UserInfo>
      <UserInfo>
        <DisplayName>Joanne Moore</DisplayName>
        <AccountId>6437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57F998-EC41-4F4D-8262-E53F02B9E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282AB-3310-440D-930E-01261AC832FB}">
  <ds:schemaRefs>
    <ds:schemaRef ds:uri="02af654b-405d-4e40-b9b8-4a87f0c7c578"/>
    <ds:schemaRef ds:uri="c52bfcf7-793d-42e8-8db8-270a256564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F72897-13F8-4754-B227-29B14BABF61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02af654b-405d-4e40-b9b8-4a87f0c7c578"/>
    <ds:schemaRef ds:uri="http://purl.org/dc/dcmitype/"/>
    <ds:schemaRef ds:uri="http://purl.org/dc/terms/"/>
    <ds:schemaRef ds:uri="http://schemas.openxmlformats.org/package/2006/metadata/core-properties"/>
    <ds:schemaRef ds:uri="c52bfcf7-793d-42e8-8db8-270a2565648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571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AndersonGrotesk</vt:lpstr>
      <vt:lpstr>Arial</vt:lpstr>
      <vt:lpstr>Calibri</vt:lpstr>
      <vt:lpstr>Calibri Light</vt:lpstr>
      <vt:lpstr>Blue</vt:lpstr>
      <vt:lpstr>Pink</vt:lpstr>
      <vt:lpstr>Orange</vt:lpstr>
      <vt:lpstr>Red</vt:lpstr>
      <vt:lpstr>Green</vt:lpstr>
      <vt:lpstr>Pale Blue</vt:lpstr>
      <vt:lpstr>Purple</vt:lpstr>
      <vt:lpstr>Yellow</vt:lpstr>
      <vt:lpstr>Awards</vt:lpstr>
      <vt:lpstr>Facilitating dialogue… instructions</vt:lpstr>
      <vt:lpstr>Climate Action for EE Educators – Influencer Strategy</vt:lpstr>
      <vt:lpstr>Project activities…</vt:lpstr>
      <vt:lpstr>Dialogic activities – signposted dialogic mindset</vt:lpstr>
      <vt:lpstr>Generating ways forward…</vt:lpstr>
      <vt:lpstr>Generating ways forward…</vt:lpstr>
      <vt:lpstr>Searching the future</vt:lpstr>
      <vt:lpstr>How does change happen?</vt:lpstr>
      <vt:lpstr>Save the date</vt:lpstr>
      <vt:lpstr>To cite</vt:lpstr>
    </vt:vector>
  </TitlesOfParts>
  <Company>University of Huddersfield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Catherine Brentnall</cp:lastModifiedBy>
  <cp:revision>37</cp:revision>
  <cp:lastPrinted>2023-03-27T16:07:43Z</cp:lastPrinted>
  <dcterms:created xsi:type="dcterms:W3CDTF">2017-11-03T09:46:15Z</dcterms:created>
  <dcterms:modified xsi:type="dcterms:W3CDTF">2023-03-28T10:10:13Z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0x01010094E3D86A8CA7A6429873145BFD506384</vt:lpwstr>
  </property>
  <property fmtid="{D5CDD505-2E9C-101B-9397-08002B2CF9AE}" pid="3" name="MediaServiceImageTags">
    <vt:lpwstr/>
  </property>
</Properties>
</file>